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 id="278" r:id="rId23"/>
    <p:sldId id="279" r:id="rId24"/>
    <p:sldId id="280" r:id="rId25"/>
    <p:sldId id="281" r:id="rId26"/>
    <p:sldId id="282" r:id="rId27"/>
    <p:sldId id="283" r:id="rId28"/>
    <p:sldId id="284" r:id="rId29"/>
    <p:sldId id="285" r:id="rId30"/>
    <p:sldId id="286" r:id="rId31"/>
    <p:sldId id="294" r:id="rId32"/>
    <p:sldId id="287" r:id="rId33"/>
    <p:sldId id="288" r:id="rId34"/>
    <p:sldId id="289" r:id="rId35"/>
    <p:sldId id="290" r:id="rId36"/>
    <p:sldId id="292" r:id="rId37"/>
    <p:sldId id="291" r:id="rId38"/>
  </p:sldIdLst>
  <p:sldSz cx="9144000" cy="6858000" type="screen4x3"/>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ixHR+Rr7Bc+ioBYB/beAwDBtss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BD9EE6-E2BE-4946-975D-1D8D93F67708}">
  <a:tblStyle styleId="{D4BD9EE6-E2BE-4946-975D-1D8D93F67708}" styleName="Table_0">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font>
          <a:latin typeface="Arial"/>
          <a:ea typeface="Arial"/>
          <a:cs typeface="Arial"/>
        </a:font>
        <a:srgbClr val="FFFFFF"/>
      </a:tcTxStyle>
      <a:tcStyle>
        <a:tcBdr/>
        <a:fill>
          <a:solidFill>
            <a:srgbClr val="000000"/>
          </a:solidFill>
        </a:fill>
      </a:tcStyle>
    </a:lastCol>
    <a:firstCol>
      <a:tcTxStyle b="on" i="off">
        <a:font>
          <a:latin typeface="Arial"/>
          <a:ea typeface="Arial"/>
          <a:cs typeface="Arial"/>
        </a:font>
        <a:srgbClr val="FFFFFF"/>
      </a:tcTxStyle>
      <a:tcStyle>
        <a:tcBdr/>
        <a:fill>
          <a:solidFill>
            <a:srgbClr val="000000"/>
          </a:solidFill>
        </a:fill>
      </a:tcStyle>
    </a:firstCol>
    <a:lastRow>
      <a:tcTxStyle b="on" i="off">
        <a:font>
          <a:latin typeface="Arial"/>
          <a:ea typeface="Arial"/>
          <a:cs typeface="Arial"/>
        </a:font>
        <a:srgbClr val="FFFFFF"/>
      </a:tcTxStyle>
      <a:tcStyle>
        <a:tcBdr>
          <a:top>
            <a:ln w="38100" cap="flat" cmpd="sng">
              <a:solidFill>
                <a:srgbClr val="FFFFFF"/>
              </a:solidFill>
              <a:prstDash val="solid"/>
              <a:round/>
              <a:headEnd type="none" w="sm" len="sm"/>
              <a:tailEnd type="none" w="sm" len="sm"/>
            </a:ln>
          </a:top>
        </a:tcBdr>
        <a:fill>
          <a:solidFill>
            <a:srgbClr val="000000"/>
          </a:solidFill>
        </a:fill>
      </a:tcStyle>
    </a:lastRow>
    <a:seCell>
      <a:tcTxStyle b="off" i="off"/>
      <a:tcStyle>
        <a:tcBdr/>
      </a:tcStyle>
    </a:seCell>
    <a:swCell>
      <a:tcTxStyle b="off" i="off"/>
      <a:tcStyle>
        <a:tcBdr/>
      </a:tcStyle>
    </a:swCell>
    <a:firstRow>
      <a:tcTxStyle b="on" i="off">
        <a:font>
          <a:latin typeface="Arial"/>
          <a:ea typeface="Arial"/>
          <a:cs typeface="Arial"/>
        </a:font>
        <a:srgbClr val="FFFFFF"/>
      </a:tcTxStyle>
      <a:tcStyle>
        <a:tcBdr>
          <a:bottom>
            <a:ln w="38100" cap="flat" cmpd="sng">
              <a:solidFill>
                <a:srgbClr val="FFFFFF"/>
              </a:solidFill>
              <a:prstDash val="solid"/>
              <a:round/>
              <a:headEnd type="none" w="sm" len="sm"/>
              <a:tailEnd type="none" w="sm" len="sm"/>
            </a:ln>
          </a:bottom>
        </a:tcBdr>
        <a:fill>
          <a:solidFill>
            <a:srgbClr val="000000"/>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6434"/>
          </a:xfrm>
          <a:prstGeom prst="rect">
            <a:avLst/>
          </a:prstGeom>
          <a:noFill/>
          <a:ln>
            <a:noFill/>
          </a:ln>
        </p:spPr>
        <p:txBody>
          <a:bodyPr spcFirstLastPara="1" wrap="square" lIns="92431" tIns="92431" rIns="92431" bIns="92431" anchor="t" anchorCtr="0">
            <a:noAutofit/>
          </a:bodyPr>
          <a:lstStyle>
            <a:lvl1pPr marR="0" lvl="0" algn="l" rtl="0">
              <a:lnSpc>
                <a:spcPct val="100000"/>
              </a:lnSpc>
              <a:spcBef>
                <a:spcPts val="0"/>
              </a:spcBef>
              <a:spcAft>
                <a:spcPts val="0"/>
              </a:spcAft>
              <a:buClr>
                <a:srgbClr val="000000"/>
              </a:buClr>
              <a:buSzPts val="1400"/>
              <a:buFont typeface="Gill Sans"/>
              <a:buNone/>
              <a:defRPr sz="1200" b="0" i="0" u="none" strike="noStrike" cap="none">
                <a:solidFill>
                  <a:srgbClr val="00000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9pPr>
          </a:lstStyle>
          <a:p>
            <a:endParaRPr/>
          </a:p>
        </p:txBody>
      </p:sp>
      <p:sp>
        <p:nvSpPr>
          <p:cNvPr id="4" name="Google Shape;4;n"/>
          <p:cNvSpPr txBox="1">
            <a:spLocks noGrp="1"/>
          </p:cNvSpPr>
          <p:nvPr>
            <p:ph type="dt" idx="10"/>
          </p:nvPr>
        </p:nvSpPr>
        <p:spPr>
          <a:xfrm>
            <a:off x="3898102" y="0"/>
            <a:ext cx="2982119" cy="466434"/>
          </a:xfrm>
          <a:prstGeom prst="rect">
            <a:avLst/>
          </a:prstGeom>
          <a:noFill/>
          <a:ln>
            <a:noFill/>
          </a:ln>
        </p:spPr>
        <p:txBody>
          <a:bodyPr spcFirstLastPara="1" wrap="square" lIns="92431" tIns="92431" rIns="92431" bIns="92431" anchor="t" anchorCtr="0">
            <a:noAutofit/>
          </a:bodyPr>
          <a:lstStyle>
            <a:lvl1pPr marR="0" lvl="0" algn="r" rtl="0">
              <a:lnSpc>
                <a:spcPct val="100000"/>
              </a:lnSpc>
              <a:spcBef>
                <a:spcPts val="0"/>
              </a:spcBef>
              <a:spcAft>
                <a:spcPts val="0"/>
              </a:spcAft>
              <a:buClr>
                <a:srgbClr val="000000"/>
              </a:buClr>
              <a:buSzPts val="1400"/>
              <a:buFont typeface="Gill Sans"/>
              <a:buNone/>
              <a:defRPr sz="1200" b="0" i="0" u="none" strike="noStrike" cap="none">
                <a:solidFill>
                  <a:srgbClr val="00000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9pPr>
          </a:lstStyle>
          <a:p>
            <a:endParaRPr/>
          </a:p>
        </p:txBody>
      </p:sp>
      <p:sp>
        <p:nvSpPr>
          <p:cNvPr id="5" name="Google Shape;5;n"/>
          <p:cNvSpPr>
            <a:spLocks noGrp="1" noRot="1" noChangeAspect="1"/>
          </p:cNvSpPr>
          <p:nvPr>
            <p:ph type="sldImg" idx="3"/>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2431" tIns="92431" rIns="92431" bIns="92431"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6433"/>
          </a:xfrm>
          <a:prstGeom prst="rect">
            <a:avLst/>
          </a:prstGeom>
          <a:noFill/>
          <a:ln>
            <a:noFill/>
          </a:ln>
        </p:spPr>
        <p:txBody>
          <a:bodyPr spcFirstLastPara="1" wrap="square" lIns="92431" tIns="92431" rIns="92431" bIns="92431" anchor="b" anchorCtr="0">
            <a:noAutofit/>
          </a:bodyPr>
          <a:lstStyle>
            <a:lvl1pPr marR="0" lvl="0" algn="l" rtl="0">
              <a:lnSpc>
                <a:spcPct val="100000"/>
              </a:lnSpc>
              <a:spcBef>
                <a:spcPts val="0"/>
              </a:spcBef>
              <a:spcAft>
                <a:spcPts val="0"/>
              </a:spcAft>
              <a:buClr>
                <a:srgbClr val="000000"/>
              </a:buClr>
              <a:buSzPts val="1400"/>
              <a:buFont typeface="Gill Sans"/>
              <a:buNone/>
              <a:defRPr sz="1200" b="0" i="0" u="none" strike="noStrike" cap="none">
                <a:solidFill>
                  <a:srgbClr val="00000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Gill Sans"/>
              <a:buNone/>
              <a:defRPr sz="4200" b="0" i="0" u="none" strike="noStrike" cap="none">
                <a:solidFill>
                  <a:srgbClr val="000000"/>
                </a:solidFill>
                <a:latin typeface="Gill Sans"/>
                <a:ea typeface="Gill Sans"/>
                <a:cs typeface="Gill Sans"/>
                <a:sym typeface="Gill Sans"/>
              </a:defRPr>
            </a:lvl9pPr>
          </a:lstStyle>
          <a:p>
            <a:endParaRPr/>
          </a:p>
        </p:txBody>
      </p:sp>
      <p:sp>
        <p:nvSpPr>
          <p:cNvPr id="8" name="Google Shape;8;n"/>
          <p:cNvSpPr txBox="1">
            <a:spLocks noGrp="1"/>
          </p:cNvSpPr>
          <p:nvPr>
            <p:ph type="sldNum" idx="12"/>
          </p:nvPr>
        </p:nvSpPr>
        <p:spPr>
          <a:xfrm>
            <a:off x="3898102" y="8829967"/>
            <a:ext cx="2982119" cy="466433"/>
          </a:xfrm>
          <a:prstGeom prst="rect">
            <a:avLst/>
          </a:prstGeom>
          <a:noFill/>
          <a:ln>
            <a:noFill/>
          </a:ln>
        </p:spPr>
        <p:txBody>
          <a:bodyPr spcFirstLastPara="1" wrap="square" lIns="92431" tIns="46203" rIns="92431" bIns="46203" anchor="b" anchorCtr="0">
            <a:noAutofit/>
          </a:bodyPr>
          <a:lstStyle/>
          <a:p>
            <a:pPr algn="r">
              <a:buSzPts val="1200"/>
            </a:pPr>
            <a:fld id="{00000000-1234-1234-1234-123412341234}" type="slidenum">
              <a:rPr lang="en-US" sz="1200" smtClean="0">
                <a:latin typeface="Gill Sans"/>
                <a:ea typeface="Gill Sans"/>
                <a:cs typeface="Gill Sans"/>
                <a:sym typeface="Gill Sans"/>
              </a:rPr>
              <a:pPr algn="r">
                <a:buSzPts val="1200"/>
              </a:pPr>
              <a:t>‹#›</a:t>
            </a:fld>
            <a:endParaRPr lang="en-US" sz="1200">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63" name="Google Shape;63;p1: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144" name="Google Shape;144;p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153" name="Google Shape;153;p1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162" name="Google Shape;162;p1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body" idx="1"/>
          </p:nvPr>
        </p:nvSpPr>
        <p:spPr>
          <a:xfrm>
            <a:off x="688182" y="4473892"/>
            <a:ext cx="5505450" cy="3660458"/>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171" name="Google Shape;171;p1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177" name="Google Shape;177;p1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4: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186" name="Google Shape;186;p14: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195" name="Google Shape;195;p1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6: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204" name="Google Shape;204;p16: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7: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214" name="Google Shape;214;p17: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8: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224" name="Google Shape;224;p18: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70" name="Google Shape;70;p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8182" y="4473892"/>
            <a:ext cx="5505450" cy="3660458"/>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246" name="Google Shape;246;p2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9: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236" name="Google Shape;236;p19: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1: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256" name="Google Shape;256;p21: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2: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267" name="Google Shape;267;p22: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3: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277" name="Google Shape;277;p23: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4:notes"/>
          <p:cNvSpPr txBox="1">
            <a:spLocks noGrp="1"/>
          </p:cNvSpPr>
          <p:nvPr>
            <p:ph type="body" idx="1"/>
          </p:nvPr>
        </p:nvSpPr>
        <p:spPr>
          <a:xfrm>
            <a:off x="688184" y="4415790"/>
            <a:ext cx="5505751" cy="4183380"/>
          </a:xfrm>
          <a:prstGeom prst="rect">
            <a:avLst/>
          </a:prstGeom>
          <a:noFill/>
          <a:ln>
            <a:noFill/>
          </a:ln>
        </p:spPr>
        <p:txBody>
          <a:bodyPr spcFirstLastPara="1" wrap="square" lIns="92709" tIns="92709" rIns="92709" bIns="92709" anchor="t" anchorCtr="0">
            <a:noAutofit/>
          </a:bodyPr>
          <a:lstStyle/>
          <a:p>
            <a:pPr marL="0" indent="0">
              <a:spcBef>
                <a:spcPts val="404"/>
              </a:spcBef>
            </a:pPr>
            <a:endParaRPr/>
          </a:p>
        </p:txBody>
      </p:sp>
      <p:sp>
        <p:nvSpPr>
          <p:cNvPr id="287" name="Google Shape;287;p24:notes"/>
          <p:cNvSpPr>
            <a:spLocks noGrp="1" noRot="1" noChangeAspect="1"/>
          </p:cNvSpPr>
          <p:nvPr>
            <p:ph type="sldImg" idx="2"/>
          </p:nvPr>
        </p:nvSpPr>
        <p:spPr>
          <a:xfrm>
            <a:off x="11191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txBox="1">
            <a:spLocks noGrp="1"/>
          </p:cNvSpPr>
          <p:nvPr>
            <p:ph type="body" idx="1"/>
          </p:nvPr>
        </p:nvSpPr>
        <p:spPr>
          <a:xfrm>
            <a:off x="688184" y="4415790"/>
            <a:ext cx="5505751" cy="4183380"/>
          </a:xfrm>
          <a:prstGeom prst="rect">
            <a:avLst/>
          </a:prstGeom>
          <a:noFill/>
          <a:ln>
            <a:noFill/>
          </a:ln>
        </p:spPr>
        <p:txBody>
          <a:bodyPr spcFirstLastPara="1" wrap="square" lIns="92709" tIns="92709" rIns="92709" bIns="92709" anchor="t" anchorCtr="0">
            <a:noAutofit/>
          </a:bodyPr>
          <a:lstStyle/>
          <a:p>
            <a:pPr marL="0" indent="0">
              <a:spcBef>
                <a:spcPts val="404"/>
              </a:spcBef>
            </a:pPr>
            <a:endParaRPr/>
          </a:p>
        </p:txBody>
      </p:sp>
      <p:sp>
        <p:nvSpPr>
          <p:cNvPr id="295" name="Google Shape;295;p25:notes"/>
          <p:cNvSpPr>
            <a:spLocks noGrp="1" noRot="1" noChangeAspect="1"/>
          </p:cNvSpPr>
          <p:nvPr>
            <p:ph type="sldImg" idx="2"/>
          </p:nvPr>
        </p:nvSpPr>
        <p:spPr>
          <a:xfrm>
            <a:off x="11191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6: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304" name="Google Shape;304;p26: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7: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314" name="Google Shape;314;p27: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8: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324" name="Google Shape;324;p28: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77" name="Google Shape;77;p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9: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334" name="Google Shape;334;p29: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690571" y="4489387"/>
            <a:ext cx="5524567" cy="4253103"/>
          </a:xfrm>
          <a:prstGeom prst="rect">
            <a:avLst/>
          </a:prstGeom>
          <a:noFill/>
          <a:ln>
            <a:noFill/>
          </a:ln>
        </p:spPr>
        <p:txBody>
          <a:bodyPr spcFirstLastPara="1" wrap="square" lIns="93442" tIns="93442" rIns="93442" bIns="93442" anchor="t" anchorCtr="0">
            <a:noAutofit/>
          </a:bodyPr>
          <a:lstStyle/>
          <a:p>
            <a:pPr marL="0" indent="0">
              <a:spcBef>
                <a:spcPts val="368"/>
              </a:spcBef>
            </a:pPr>
            <a:endParaRPr/>
          </a:p>
        </p:txBody>
      </p:sp>
      <p:sp>
        <p:nvSpPr>
          <p:cNvPr id="222" name="Google Shape;222;p13: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0132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30: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345" name="Google Shape;345;p30: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1: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355" name="Google Shape;355;p31: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32: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365" name="Google Shape;365;p32: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3: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375" name="Google Shape;375;p33: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3: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375" name="Google Shape;375;p33: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36</a:t>
            </a:fld>
            <a:endParaRPr/>
          </a:p>
        </p:txBody>
      </p:sp>
    </p:spTree>
    <p:extLst>
      <p:ext uri="{BB962C8B-B14F-4D97-AF65-F5344CB8AC3E}">
        <p14:creationId xmlns:p14="http://schemas.microsoft.com/office/powerpoint/2010/main" val="1914319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34:notes"/>
          <p:cNvSpPr txBox="1">
            <a:spLocks noGrp="1"/>
          </p:cNvSpPr>
          <p:nvPr>
            <p:ph type="body" idx="1"/>
          </p:nvPr>
        </p:nvSpPr>
        <p:spPr>
          <a:xfrm>
            <a:off x="688182" y="4473893"/>
            <a:ext cx="5505450" cy="366061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385" name="Google Shape;385;p34:notes"/>
          <p:cNvSpPr txBox="1">
            <a:spLocks noGrp="1"/>
          </p:cNvSpPr>
          <p:nvPr>
            <p:ph type="sldNum" idx="12"/>
          </p:nvPr>
        </p:nvSpPr>
        <p:spPr>
          <a:xfrm>
            <a:off x="3898102" y="8829967"/>
            <a:ext cx="2982119" cy="466345"/>
          </a:xfrm>
          <a:prstGeom prst="rect">
            <a:avLst/>
          </a:prstGeom>
          <a:noFill/>
          <a:ln>
            <a:noFill/>
          </a:ln>
        </p:spPr>
        <p:txBody>
          <a:bodyPr spcFirstLastPara="1" wrap="square" lIns="92431" tIns="46203" rIns="92431" bIns="46203" anchor="b" anchorCtr="0">
            <a:noAutofit/>
          </a:bodyPr>
          <a:lstStyle/>
          <a:p>
            <a:pPr algn="r">
              <a:buSzPts val="1800"/>
            </a:pPr>
            <a:fld id="{00000000-1234-1234-1234-123412341234}" type="slidenum">
              <a:rPr lang="en-US"/>
              <a:pPr algn="r">
                <a:buSzPts val="1800"/>
              </a:pPr>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84" name="Google Shape;84;p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93" name="Google Shape;93;p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8182" y="4473892"/>
            <a:ext cx="5505450" cy="3660458"/>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102" name="Google Shape;102;p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43359dce9b_0_40:notes"/>
          <p:cNvSpPr txBox="1">
            <a:spLocks noGrp="1"/>
          </p:cNvSpPr>
          <p:nvPr>
            <p:ph type="body" idx="1"/>
          </p:nvPr>
        </p:nvSpPr>
        <p:spPr>
          <a:xfrm>
            <a:off x="688184" y="4415790"/>
            <a:ext cx="5505751" cy="4183380"/>
          </a:xfrm>
          <a:prstGeom prst="rect">
            <a:avLst/>
          </a:prstGeom>
          <a:noFill/>
          <a:ln>
            <a:noFill/>
          </a:ln>
        </p:spPr>
        <p:txBody>
          <a:bodyPr spcFirstLastPara="1" wrap="square" lIns="92709" tIns="92709" rIns="92709" bIns="92709" anchor="t" anchorCtr="0">
            <a:noAutofit/>
          </a:bodyPr>
          <a:lstStyle/>
          <a:p>
            <a:pPr marL="0" indent="0">
              <a:spcBef>
                <a:spcPts val="404"/>
              </a:spcBef>
            </a:pPr>
            <a:endParaRPr/>
          </a:p>
        </p:txBody>
      </p:sp>
      <p:sp>
        <p:nvSpPr>
          <p:cNvPr id="109" name="Google Shape;109;g143359dce9b_0_40:notes"/>
          <p:cNvSpPr>
            <a:spLocks noGrp="1" noRot="1" noChangeAspect="1"/>
          </p:cNvSpPr>
          <p:nvPr>
            <p:ph type="sldImg" idx="2"/>
          </p:nvPr>
        </p:nvSpPr>
        <p:spPr>
          <a:xfrm>
            <a:off x="11191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127" name="Google Shape;127;p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spcBef>
                <a:spcPts val="364"/>
              </a:spcBef>
            </a:pPr>
            <a:endParaRPr/>
          </a:p>
        </p:txBody>
      </p:sp>
      <p:sp>
        <p:nvSpPr>
          <p:cNvPr id="135" name="Google Shape;135;p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6"/>
          <p:cNvSpPr txBox="1">
            <a:spLocks noGrp="1"/>
          </p:cNvSpPr>
          <p:nvPr>
            <p:ph type="title"/>
          </p:nvPr>
        </p:nvSpPr>
        <p:spPr>
          <a:xfrm>
            <a:off x="982133" y="457201"/>
            <a:ext cx="7704600" cy="1981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6"/>
          <p:cNvSpPr txBox="1">
            <a:spLocks noGrp="1"/>
          </p:cNvSpPr>
          <p:nvPr>
            <p:ph type="body" idx="1"/>
          </p:nvPr>
        </p:nvSpPr>
        <p:spPr>
          <a:xfrm>
            <a:off x="982133" y="2667000"/>
            <a:ext cx="7704600" cy="3332700"/>
          </a:xfrm>
          <a:prstGeom prst="rect">
            <a:avLst/>
          </a:prstGeom>
          <a:noFill/>
          <a:ln>
            <a:noFill/>
          </a:ln>
        </p:spPr>
        <p:txBody>
          <a:bodyPr spcFirstLastPara="1" wrap="square" lIns="91425" tIns="45700" rIns="91425" bIns="45700" anchor="ctr" anchorCtr="0">
            <a:normAutofit/>
          </a:bodyPr>
          <a:lstStyle>
            <a:lvl1pPr marL="457200" lvl="0" indent="-394335" algn="l">
              <a:lnSpc>
                <a:spcPct val="100000"/>
              </a:lnSpc>
              <a:spcBef>
                <a:spcPts val="360"/>
              </a:spcBef>
              <a:spcAft>
                <a:spcPts val="0"/>
              </a:spcAft>
              <a:buSzPts val="2610"/>
              <a:buChar char="•"/>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6" name="Google Shape;16;p36"/>
          <p:cNvSpPr txBox="1">
            <a:spLocks noGrp="1"/>
          </p:cNvSpPr>
          <p:nvPr>
            <p:ph type="dt" idx="10"/>
          </p:nvPr>
        </p:nvSpPr>
        <p:spPr>
          <a:xfrm>
            <a:off x="7344329" y="6108173"/>
            <a:ext cx="8574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36"/>
          <p:cNvSpPr txBox="1">
            <a:spLocks noGrp="1"/>
          </p:cNvSpPr>
          <p:nvPr>
            <p:ph type="ftr" idx="11"/>
          </p:nvPr>
        </p:nvSpPr>
        <p:spPr>
          <a:xfrm>
            <a:off x="1972647" y="6108173"/>
            <a:ext cx="53145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36"/>
          <p:cNvSpPr txBox="1">
            <a:spLocks noGrp="1"/>
          </p:cNvSpPr>
          <p:nvPr>
            <p:ph type="sldNum" idx="12"/>
          </p:nvPr>
        </p:nvSpPr>
        <p:spPr>
          <a:xfrm>
            <a:off x="8258967" y="6108173"/>
            <a:ext cx="4278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45"/>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45"/>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0" name="Google Shape;50;p45"/>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45"/>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2" name="Google Shape;52;p4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46"/>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5" name="Google Shape;55;p4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47"/>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8" name="Google Shape;58;p47"/>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9" name="Google Shape;59;p4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3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3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39"/>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6" name="Google Shape;26;p39"/>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7" name="Google Shape;27;p3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0"/>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0" name="Google Shape;30;p4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4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4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4" name="Google Shape;34;p4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42"/>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42"/>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8" name="Google Shape;38;p42"/>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9" name="Google Shape;39;p4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43"/>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p43"/>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3" name="Google Shape;43;p4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44"/>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6" name="Google Shape;46;p4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Google Shape;12;p3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s://www.west-mec.edu/Page/154"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66" name="Google Shape;66;p1"/>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67" name="Google Shape;67;p1"/>
          <p:cNvPicPr preferRelativeResize="0"/>
          <p:nvPr/>
        </p:nvPicPr>
        <p:blipFill rotWithShape="1">
          <a:blip r:embed="rId3">
            <a:alphaModFix/>
          </a:blip>
          <a:srcRect/>
          <a:stretch/>
        </p:blipFill>
        <p:spPr>
          <a:xfrm>
            <a:off x="-125315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47" name="Google Shape;147;p9"/>
          <p:cNvSpPr/>
          <p:nvPr/>
        </p:nvSpPr>
        <p:spPr>
          <a:xfrm>
            <a:off x="587825" y="1592625"/>
            <a:ext cx="8281500" cy="2325600"/>
          </a:xfrm>
          <a:prstGeom prst="rect">
            <a:avLst/>
          </a:prstGeom>
          <a:noFill/>
          <a:ln>
            <a:noFill/>
          </a:ln>
        </p:spPr>
        <p:txBody>
          <a:bodyPr spcFirstLastPara="1" wrap="square" lIns="0" tIns="0" rIns="28575" bIns="0" anchor="t" anchorCtr="0">
            <a:noAutofit/>
          </a:bodyPr>
          <a:lstStyle/>
          <a:p>
            <a:pPr marL="0" marR="0" lvl="0" indent="0" algn="ctr" rtl="0">
              <a:lnSpc>
                <a:spcPct val="100000"/>
              </a:lnSpc>
              <a:spcBef>
                <a:spcPts val="0"/>
              </a:spcBef>
              <a:spcAft>
                <a:spcPts val="0"/>
              </a:spcAft>
              <a:buClr>
                <a:schemeClr val="dk1"/>
              </a:buClr>
              <a:buSzPts val="6000"/>
              <a:buFont typeface="Corbel"/>
              <a:buNone/>
            </a:pPr>
            <a:endParaRPr sz="6000" b="0" i="0" u="none" strike="noStrike" cap="none">
              <a:solidFill>
                <a:schemeClr val="dk1"/>
              </a:solidFill>
              <a:latin typeface="Corbel"/>
              <a:ea typeface="Corbel"/>
              <a:cs typeface="Corbel"/>
              <a:sym typeface="Corbel"/>
            </a:endParaRPr>
          </a:p>
        </p:txBody>
      </p:sp>
      <p:sp>
        <p:nvSpPr>
          <p:cNvPr id="148" name="Google Shape;148;p9"/>
          <p:cNvSpPr/>
          <p:nvPr/>
        </p:nvSpPr>
        <p:spPr>
          <a:xfrm>
            <a:off x="361700" y="1502100"/>
            <a:ext cx="8507700" cy="55399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sng"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First day of class at the EMCC Campus: </a:t>
            </a:r>
            <a:endParaRPr sz="2400" b="0" i="0" u="none" strike="noStrike" cap="none" dirty="0">
              <a:solidFill>
                <a:schemeClr val="dk1"/>
              </a:solidFill>
              <a:highlight>
                <a:srgbClr val="F3F3F3"/>
              </a:highlight>
              <a:latin typeface="Corbel"/>
              <a:ea typeface="Corbel"/>
              <a:cs typeface="Corbel"/>
              <a:sym typeface="Corbe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orbel"/>
                <a:ea typeface="Corbel"/>
                <a:cs typeface="Corbel"/>
                <a:sym typeface="Corbel"/>
              </a:rPr>
              <a:t>Monday, August 21</a:t>
            </a:r>
            <a:r>
              <a:rPr lang="en-US" sz="2400" b="1" i="0" u="none" strike="noStrike" cap="none" baseline="30000" dirty="0">
                <a:solidFill>
                  <a:schemeClr val="dk1"/>
                </a:solidFill>
                <a:latin typeface="Corbel"/>
                <a:ea typeface="Corbel"/>
                <a:cs typeface="Corbel"/>
                <a:sym typeface="Corbel"/>
              </a:rPr>
              <a:t>nd</a:t>
            </a:r>
            <a:endParaRPr sz="2400" b="1"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orbel"/>
                <a:ea typeface="Corbel"/>
                <a:cs typeface="Corbel"/>
                <a:sym typeface="Corbel"/>
              </a:rPr>
              <a:t>1:00 – 3:45 PM</a:t>
            </a:r>
            <a:endParaRPr sz="2400" b="1"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 Students will receive an orientation on how to use their Canvas and student email accounts during the first week of classes.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Please come to class in uniform with your </a:t>
            </a:r>
            <a:r>
              <a:rPr lang="en-US" sz="2400" b="0" i="0" u="none" strike="noStrike" cap="none" dirty="0" err="1">
                <a:solidFill>
                  <a:schemeClr val="dk1"/>
                </a:solidFill>
                <a:latin typeface="Corbel"/>
                <a:ea typeface="Corbel"/>
                <a:cs typeface="Corbel"/>
                <a:sym typeface="Corbel"/>
              </a:rPr>
              <a:t>ServSafe</a:t>
            </a:r>
            <a:r>
              <a:rPr lang="en-US" sz="2400" b="0" i="0" u="none" strike="noStrike" cap="none" dirty="0">
                <a:solidFill>
                  <a:schemeClr val="dk1"/>
                </a:solidFill>
                <a:latin typeface="Corbel"/>
                <a:ea typeface="Corbel"/>
                <a:cs typeface="Corbel"/>
                <a:sym typeface="Corbel"/>
              </a:rPr>
              <a:t> textbook.</a:t>
            </a:r>
            <a:endParaRPr sz="24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chemeClr val="dk1"/>
              </a:buClr>
              <a:buSzPts val="2400"/>
              <a:buFont typeface="Arial"/>
              <a:buNone/>
            </a:pPr>
            <a:r>
              <a:rPr lang="en-US" sz="2400" b="0" i="0" u="none" strike="noStrike" cap="none" dirty="0">
                <a:solidFill>
                  <a:schemeClr val="dk1"/>
                </a:solidFill>
                <a:latin typeface="Corbel"/>
                <a:ea typeface="Corbel"/>
                <a:cs typeface="Corbel"/>
                <a:sym typeface="Corbel"/>
              </a:rPr>
              <a:t>*Students are dropped from the program if not present on first day of class, </a:t>
            </a:r>
            <a:r>
              <a:rPr lang="en-US" sz="2400" b="1" i="0" u="sng" strike="noStrike" cap="none" dirty="0">
                <a:solidFill>
                  <a:schemeClr val="dk1"/>
                </a:solidFill>
                <a:latin typeface="Corbel"/>
                <a:ea typeface="Corbel"/>
                <a:cs typeface="Corbel"/>
                <a:sym typeface="Corbel"/>
              </a:rPr>
              <a:t>unless</a:t>
            </a:r>
            <a:r>
              <a:rPr lang="en-US" sz="2400" b="1" i="0" u="none" strike="noStrike" cap="none" dirty="0">
                <a:solidFill>
                  <a:schemeClr val="dk1"/>
                </a:solidFill>
                <a:latin typeface="Corbel"/>
                <a:ea typeface="Corbel"/>
                <a:cs typeface="Corbel"/>
                <a:sym typeface="Corbel"/>
              </a:rPr>
              <a:t> </a:t>
            </a:r>
            <a:r>
              <a:rPr lang="en-US" sz="2400" b="0" i="0" u="none" strike="noStrike" cap="none" dirty="0">
                <a:solidFill>
                  <a:schemeClr val="dk1"/>
                </a:solidFill>
                <a:latin typeface="Corbel"/>
                <a:ea typeface="Corbel"/>
                <a:cs typeface="Corbel"/>
                <a:sym typeface="Corbel"/>
              </a:rPr>
              <a:t>an absence was otherwise communicated to the instructor and West-MEC offices.</a:t>
            </a:r>
            <a:endParaRPr sz="2400" b="0" i="0" u="none" strike="noStrike" cap="none" dirty="0">
              <a:solidFill>
                <a:schemeClr val="dk1"/>
              </a:solidFill>
              <a:latin typeface="Corbel"/>
              <a:ea typeface="Corbel"/>
              <a:cs typeface="Corbel"/>
              <a:sym typeface="Corbe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rbel"/>
              <a:ea typeface="Corbel"/>
              <a:cs typeface="Corbel"/>
              <a:sym typeface="Corbel"/>
            </a:endParaRPr>
          </a:p>
          <a:p>
            <a:pPr marL="742950" marR="0" lvl="1"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a:p>
            <a:pPr marL="742950" marR="0" lvl="1"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rbel"/>
              <a:ea typeface="Corbel"/>
              <a:cs typeface="Corbel"/>
              <a:sym typeface="Corbel"/>
            </a:endParaRPr>
          </a:p>
        </p:txBody>
      </p:sp>
      <p:sp>
        <p:nvSpPr>
          <p:cNvPr id="149" name="Google Shape;149;p9"/>
          <p:cNvSpPr txBox="1"/>
          <p:nvPr/>
        </p:nvSpPr>
        <p:spPr>
          <a:xfrm>
            <a:off x="1365626" y="342563"/>
            <a:ext cx="49095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0"/>
              <a:buFont typeface="Arial"/>
              <a:buNone/>
            </a:pPr>
            <a:r>
              <a:rPr lang="en-US" sz="7000" b="0" i="0" u="none" strike="noStrike" cap="none" dirty="0">
                <a:solidFill>
                  <a:schemeClr val="dk1"/>
                </a:solidFill>
                <a:latin typeface="Corbel"/>
                <a:ea typeface="Corbel"/>
                <a:cs typeface="Corbel"/>
                <a:sym typeface="Corbel"/>
              </a:rPr>
              <a:t>SCHEDULE</a:t>
            </a:r>
            <a:endParaRPr sz="7000" b="0" i="0" u="none" strike="noStrike" cap="none" dirty="0">
              <a:solidFill>
                <a:schemeClr val="dk1"/>
              </a:solidFill>
              <a:latin typeface="Corbel"/>
              <a:ea typeface="Corbel"/>
              <a:cs typeface="Corbel"/>
              <a:sym typeface="Corbel"/>
            </a:endParaRPr>
          </a:p>
        </p:txBody>
      </p:sp>
      <p:pic>
        <p:nvPicPr>
          <p:cNvPr id="150" name="Google Shape;150;p9" descr="Related image"/>
          <p:cNvPicPr preferRelativeResize="0"/>
          <p:nvPr/>
        </p:nvPicPr>
        <p:blipFill rotWithShape="1">
          <a:blip r:embed="rId4">
            <a:alphaModFix/>
          </a:blip>
          <a:srcRect/>
          <a:stretch/>
        </p:blipFill>
        <p:spPr>
          <a:xfrm>
            <a:off x="5963600" y="340274"/>
            <a:ext cx="1871585" cy="1262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0"/>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56" name="Google Shape;156;p10"/>
          <p:cNvSpPr/>
          <p:nvPr/>
        </p:nvSpPr>
        <p:spPr>
          <a:xfrm>
            <a:off x="600225" y="1592636"/>
            <a:ext cx="8268900" cy="2325600"/>
          </a:xfrm>
          <a:prstGeom prst="rect">
            <a:avLst/>
          </a:prstGeom>
          <a:noFill/>
          <a:ln>
            <a:noFill/>
          </a:ln>
        </p:spPr>
        <p:txBody>
          <a:bodyPr spcFirstLastPara="1" wrap="square" lIns="0" tIns="0" rIns="28575" bIns="0" anchor="t" anchorCtr="0">
            <a:noAutofit/>
          </a:bodyPr>
          <a:lstStyle/>
          <a:p>
            <a:pPr marL="0" marR="0" lvl="0" indent="0" algn="ctr" rtl="0">
              <a:lnSpc>
                <a:spcPct val="100000"/>
              </a:lnSpc>
              <a:spcBef>
                <a:spcPts val="0"/>
              </a:spcBef>
              <a:spcAft>
                <a:spcPts val="0"/>
              </a:spcAft>
              <a:buClr>
                <a:schemeClr val="dk1"/>
              </a:buClr>
              <a:buSzPts val="6000"/>
              <a:buFont typeface="Corbel"/>
              <a:buNone/>
            </a:pPr>
            <a:endParaRPr sz="6000" b="0" i="0" u="none" strike="noStrike" cap="none">
              <a:solidFill>
                <a:schemeClr val="dk1"/>
              </a:solidFill>
              <a:latin typeface="Corbel"/>
              <a:ea typeface="Corbel"/>
              <a:cs typeface="Corbel"/>
              <a:sym typeface="Corbel"/>
            </a:endParaRPr>
          </a:p>
        </p:txBody>
      </p:sp>
      <p:sp>
        <p:nvSpPr>
          <p:cNvPr id="157" name="Google Shape;157;p10"/>
          <p:cNvSpPr/>
          <p:nvPr/>
        </p:nvSpPr>
        <p:spPr>
          <a:xfrm>
            <a:off x="219807" y="1397977"/>
            <a:ext cx="8783517" cy="4955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1" i="0" u="sng" strike="noStrike" cap="none" dirty="0">
              <a:solidFill>
                <a:schemeClr val="dk1"/>
              </a:solidFill>
              <a:latin typeface="Corbel"/>
              <a:ea typeface="Corbel"/>
              <a:cs typeface="Corbel"/>
              <a:sym typeface="Corbel"/>
            </a:endParaRPr>
          </a:p>
          <a:p>
            <a:pPr marL="742950" marR="0" lvl="1" indent="-177800" algn="l" rtl="0">
              <a:lnSpc>
                <a:spcPct val="100000"/>
              </a:lnSpc>
              <a:spcBef>
                <a:spcPts val="0"/>
              </a:spcBef>
              <a:spcAft>
                <a:spcPts val="0"/>
              </a:spcAft>
              <a:buClr>
                <a:schemeClr val="dk1"/>
              </a:buClr>
              <a:buSzPts val="1700"/>
              <a:buFont typeface="Arial"/>
              <a:buNone/>
            </a:pPr>
            <a:r>
              <a:rPr lang="en-US" sz="1700" b="0" i="0" u="none" strike="noStrike" cap="none" dirty="0">
                <a:solidFill>
                  <a:schemeClr val="dk1"/>
                </a:solidFill>
                <a:latin typeface="Corbel"/>
                <a:ea typeface="Corbel"/>
                <a:cs typeface="Corbel"/>
                <a:sym typeface="Corbel"/>
              </a:rPr>
              <a:t>Fall ‘23</a:t>
            </a:r>
            <a:endParaRPr sz="1400" b="0" i="0" u="none" strike="noStrike" cap="none" dirty="0">
              <a:solidFill>
                <a:srgbClr val="000000"/>
              </a:solidFill>
              <a:latin typeface="Arial"/>
              <a:ea typeface="Arial"/>
              <a:cs typeface="Arial"/>
              <a:sym typeface="Arial"/>
            </a:endParaRPr>
          </a:p>
          <a:p>
            <a:pPr marL="850900" marR="0" lvl="1" indent="-285750" algn="l" rtl="0">
              <a:lnSpc>
                <a:spcPct val="100000"/>
              </a:lnSpc>
              <a:spcBef>
                <a:spcPts val="0"/>
              </a:spcBef>
              <a:spcAft>
                <a:spcPts val="0"/>
              </a:spcAft>
              <a:buClr>
                <a:schemeClr val="dk1"/>
              </a:buClr>
              <a:buSzPts val="1700"/>
              <a:buFont typeface="Arial"/>
              <a:buChar char="•"/>
            </a:pPr>
            <a:r>
              <a:rPr lang="en-US" sz="1700" b="0" i="0" u="none" strike="noStrike" cap="none" dirty="0">
                <a:solidFill>
                  <a:schemeClr val="dk1"/>
                </a:solidFill>
                <a:latin typeface="Corbel"/>
                <a:ea typeface="Corbel"/>
                <a:cs typeface="Corbel"/>
                <a:sym typeface="Corbel"/>
              </a:rPr>
              <a:t>CUL113 Commercial Baking (August-October / 8 weeks)</a:t>
            </a:r>
            <a:endParaRPr sz="1400" b="0" i="0" u="none" strike="noStrike" cap="none" dirty="0">
              <a:solidFill>
                <a:srgbClr val="000000"/>
              </a:solidFill>
              <a:latin typeface="Arial"/>
              <a:ea typeface="Arial"/>
              <a:cs typeface="Arial"/>
              <a:sym typeface="Arial"/>
            </a:endParaRPr>
          </a:p>
          <a:p>
            <a:pPr marL="850900" marR="0" lvl="1" indent="-285750" algn="l" rtl="0">
              <a:lnSpc>
                <a:spcPct val="100000"/>
              </a:lnSpc>
              <a:spcBef>
                <a:spcPts val="0"/>
              </a:spcBef>
              <a:spcAft>
                <a:spcPts val="0"/>
              </a:spcAft>
              <a:buClr>
                <a:schemeClr val="dk1"/>
              </a:buClr>
              <a:buSzPts val="1700"/>
              <a:buFont typeface="Arial"/>
              <a:buChar char="•"/>
            </a:pPr>
            <a:r>
              <a:rPr lang="en-US" sz="1700" b="0" i="0" u="none" strike="noStrike" cap="none" dirty="0">
                <a:solidFill>
                  <a:schemeClr val="dk1"/>
                </a:solidFill>
                <a:latin typeface="Corbel"/>
                <a:ea typeface="Corbel"/>
                <a:cs typeface="Corbel"/>
                <a:sym typeface="Corbel"/>
              </a:rPr>
              <a:t>CUL115 Sanitation (August-December / 16 weeks)</a:t>
            </a:r>
            <a:endParaRPr sz="1400" b="0" i="0" u="none" strike="noStrike" cap="none" dirty="0">
              <a:solidFill>
                <a:srgbClr val="000000"/>
              </a:solidFill>
              <a:latin typeface="Arial"/>
              <a:ea typeface="Arial"/>
              <a:cs typeface="Arial"/>
              <a:sym typeface="Arial"/>
            </a:endParaRPr>
          </a:p>
          <a:p>
            <a:pPr marL="850900" marR="0" lvl="1" indent="-285750" algn="l" rtl="0">
              <a:lnSpc>
                <a:spcPct val="100000"/>
              </a:lnSpc>
              <a:spcBef>
                <a:spcPts val="0"/>
              </a:spcBef>
              <a:spcAft>
                <a:spcPts val="0"/>
              </a:spcAft>
              <a:buClr>
                <a:schemeClr val="dk1"/>
              </a:buClr>
              <a:buSzPts val="1700"/>
              <a:buFont typeface="Arial"/>
              <a:buChar char="•"/>
            </a:pPr>
            <a:r>
              <a:rPr lang="en-US" sz="1700" b="0" i="0" u="none" strike="noStrike" cap="none" dirty="0">
                <a:solidFill>
                  <a:schemeClr val="dk1"/>
                </a:solidFill>
                <a:latin typeface="Corbel"/>
                <a:ea typeface="Corbel"/>
                <a:cs typeface="Corbel"/>
                <a:sym typeface="Corbel"/>
              </a:rPr>
              <a:t>CUL105 Principles of Professional Cooking (October-December / 8 weeks)</a:t>
            </a:r>
            <a:endParaRPr sz="1400" b="0" i="0" u="none" strike="noStrike" cap="none" dirty="0">
              <a:solidFill>
                <a:srgbClr val="000000"/>
              </a:solidFill>
              <a:latin typeface="Arial"/>
              <a:ea typeface="Arial"/>
              <a:cs typeface="Arial"/>
              <a:sym typeface="Arial"/>
            </a:endParaRPr>
          </a:p>
          <a:p>
            <a:pPr marL="850900" marR="0" lvl="1" indent="-177800" algn="l" rtl="0">
              <a:lnSpc>
                <a:spcPct val="100000"/>
              </a:lnSpc>
              <a:spcBef>
                <a:spcPts val="0"/>
              </a:spcBef>
              <a:spcAft>
                <a:spcPts val="0"/>
              </a:spcAft>
              <a:buClr>
                <a:schemeClr val="dk1"/>
              </a:buClr>
              <a:buSzPts val="1700"/>
              <a:buFont typeface="Arial"/>
              <a:buNone/>
            </a:pPr>
            <a:r>
              <a:rPr lang="en-US" sz="1700" b="0" i="0" u="none" strike="noStrike" cap="none" dirty="0">
                <a:solidFill>
                  <a:schemeClr val="dk1"/>
                </a:solidFill>
                <a:latin typeface="Corbel"/>
                <a:ea typeface="Corbel"/>
                <a:cs typeface="Corbel"/>
                <a:sym typeface="Corbel"/>
              </a:rPr>
              <a:t>Must earn 70% in ALL 1</a:t>
            </a:r>
            <a:r>
              <a:rPr lang="en-US" sz="1700" b="0" i="0" u="none" strike="noStrike" cap="none" baseline="30000" dirty="0">
                <a:solidFill>
                  <a:schemeClr val="dk1"/>
                </a:solidFill>
                <a:latin typeface="Corbel"/>
                <a:ea typeface="Corbel"/>
                <a:cs typeface="Corbel"/>
                <a:sym typeface="Corbel"/>
              </a:rPr>
              <a:t>st</a:t>
            </a:r>
            <a:r>
              <a:rPr lang="en-US" sz="1700" b="0" i="0" u="none" strike="noStrike" cap="none" dirty="0">
                <a:solidFill>
                  <a:schemeClr val="dk1"/>
                </a:solidFill>
                <a:latin typeface="Corbel"/>
                <a:ea typeface="Corbel"/>
                <a:cs typeface="Corbel"/>
                <a:sym typeface="Corbel"/>
              </a:rPr>
              <a:t> sem. courses; pre-requisite for 2</a:t>
            </a:r>
            <a:r>
              <a:rPr lang="en-US" sz="1700" b="0" i="0" u="none" strike="noStrike" cap="none" baseline="30000" dirty="0">
                <a:solidFill>
                  <a:schemeClr val="dk1"/>
                </a:solidFill>
                <a:latin typeface="Corbel"/>
                <a:ea typeface="Corbel"/>
                <a:cs typeface="Corbel"/>
                <a:sym typeface="Corbel"/>
              </a:rPr>
              <a:t>nd</a:t>
            </a:r>
            <a:r>
              <a:rPr lang="en-US" sz="1700" b="0" i="0" u="none" strike="noStrike" cap="none" dirty="0">
                <a:solidFill>
                  <a:schemeClr val="dk1"/>
                </a:solidFill>
                <a:latin typeface="Corbel"/>
                <a:ea typeface="Corbel"/>
                <a:cs typeface="Corbel"/>
                <a:sym typeface="Corbel"/>
              </a:rPr>
              <a:t> Sem.</a:t>
            </a:r>
            <a:endParaRPr sz="1700" b="0" i="0" u="none" strike="noStrike" cap="none" dirty="0">
              <a:solidFill>
                <a:schemeClr val="dk1"/>
              </a:solidFill>
              <a:latin typeface="Corbel"/>
              <a:ea typeface="Corbel"/>
              <a:cs typeface="Corbel"/>
              <a:sym typeface="Corbel"/>
            </a:endParaRPr>
          </a:p>
          <a:p>
            <a:pPr marL="565150" marR="0" lvl="1" indent="0" algn="l" rtl="0">
              <a:lnSpc>
                <a:spcPct val="100000"/>
              </a:lnSpc>
              <a:spcBef>
                <a:spcPts val="0"/>
              </a:spcBef>
              <a:spcAft>
                <a:spcPts val="0"/>
              </a:spcAft>
              <a:buClr>
                <a:srgbClr val="000000"/>
              </a:buClr>
              <a:buSzPts val="1700"/>
              <a:buFont typeface="Arial"/>
              <a:buNone/>
            </a:pPr>
            <a:r>
              <a:rPr lang="en-US" sz="1700" b="0" i="0" u="none" strike="noStrike" cap="none" dirty="0">
                <a:solidFill>
                  <a:schemeClr val="dk1"/>
                </a:solidFill>
                <a:latin typeface="Corbel"/>
                <a:ea typeface="Corbel"/>
                <a:cs typeface="Corbel"/>
                <a:sym typeface="Corbel"/>
              </a:rPr>
              <a:t>Spring ‘24</a:t>
            </a:r>
            <a:endParaRPr sz="1400" b="0" i="0" u="none" strike="noStrike" cap="none" dirty="0">
              <a:solidFill>
                <a:srgbClr val="000000"/>
              </a:solidFill>
              <a:latin typeface="Arial"/>
              <a:ea typeface="Arial"/>
              <a:cs typeface="Arial"/>
              <a:sym typeface="Arial"/>
            </a:endParaRPr>
          </a:p>
          <a:p>
            <a:pPr marL="850900" marR="0" lvl="1" indent="-285750" algn="l" rtl="0">
              <a:lnSpc>
                <a:spcPct val="100000"/>
              </a:lnSpc>
              <a:spcBef>
                <a:spcPts val="0"/>
              </a:spcBef>
              <a:spcAft>
                <a:spcPts val="0"/>
              </a:spcAft>
              <a:buClr>
                <a:schemeClr val="dk1"/>
              </a:buClr>
              <a:buSzPts val="1700"/>
              <a:buFont typeface="Arial"/>
              <a:buChar char="•"/>
            </a:pPr>
            <a:r>
              <a:rPr lang="en-US" sz="1700" b="0" i="0" u="none" strike="noStrike" cap="none" dirty="0">
                <a:solidFill>
                  <a:schemeClr val="dk1"/>
                </a:solidFill>
                <a:latin typeface="Corbel"/>
                <a:ea typeface="Corbel"/>
                <a:cs typeface="Corbel"/>
                <a:sym typeface="Corbel"/>
              </a:rPr>
              <a:t>CUL103 Breakfast and Cold Foods (January-March / 8 weeks)</a:t>
            </a:r>
            <a:endParaRPr sz="1400" b="0" i="0" u="none" strike="noStrike" cap="none" dirty="0">
              <a:solidFill>
                <a:srgbClr val="000000"/>
              </a:solidFill>
              <a:latin typeface="Arial"/>
              <a:ea typeface="Arial"/>
              <a:cs typeface="Arial"/>
              <a:sym typeface="Arial"/>
            </a:endParaRPr>
          </a:p>
          <a:p>
            <a:pPr marL="850900" marR="0" lvl="1" indent="-285750" algn="l" rtl="0">
              <a:lnSpc>
                <a:spcPct val="100000"/>
              </a:lnSpc>
              <a:spcBef>
                <a:spcPts val="0"/>
              </a:spcBef>
              <a:spcAft>
                <a:spcPts val="0"/>
              </a:spcAft>
              <a:buClr>
                <a:schemeClr val="dk1"/>
              </a:buClr>
              <a:buSzPts val="1700"/>
              <a:buFont typeface="Arial"/>
              <a:buChar char="•"/>
            </a:pPr>
            <a:r>
              <a:rPr lang="en-US" sz="1700" b="0" i="0" u="none" strike="noStrike" cap="none" dirty="0">
                <a:solidFill>
                  <a:schemeClr val="dk1"/>
                </a:solidFill>
                <a:latin typeface="Corbel"/>
                <a:ea typeface="Corbel"/>
                <a:cs typeface="Corbel"/>
                <a:sym typeface="Corbel"/>
              </a:rPr>
              <a:t>CUL120 Food Costing (January-May /16 weeks)</a:t>
            </a:r>
            <a:endParaRPr sz="1400" b="0" i="0" u="none" strike="noStrike" cap="none" dirty="0">
              <a:solidFill>
                <a:srgbClr val="000000"/>
              </a:solidFill>
              <a:latin typeface="Arial"/>
              <a:ea typeface="Arial"/>
              <a:cs typeface="Arial"/>
              <a:sym typeface="Arial"/>
            </a:endParaRPr>
          </a:p>
          <a:p>
            <a:pPr marL="850900" marR="0" lvl="1" indent="-285750" algn="l" rtl="0">
              <a:lnSpc>
                <a:spcPct val="100000"/>
              </a:lnSpc>
              <a:spcBef>
                <a:spcPts val="0"/>
              </a:spcBef>
              <a:spcAft>
                <a:spcPts val="0"/>
              </a:spcAft>
              <a:buClr>
                <a:schemeClr val="dk1"/>
              </a:buClr>
              <a:buSzPts val="1700"/>
              <a:buFont typeface="Arial"/>
              <a:buChar char="•"/>
            </a:pPr>
            <a:r>
              <a:rPr lang="en-US" sz="1700" b="0" i="0" u="none" strike="noStrike" cap="none" dirty="0">
                <a:solidFill>
                  <a:schemeClr val="dk1"/>
                </a:solidFill>
                <a:latin typeface="Corbel"/>
                <a:ea typeface="Corbel"/>
                <a:cs typeface="Corbel"/>
                <a:sym typeface="Corbel"/>
              </a:rPr>
              <a:t>CUL201 International Cuisine (March-May / 8 weeks)</a:t>
            </a:r>
            <a:endParaRPr sz="1400" b="0" i="0" u="none" strike="noStrike" cap="none" dirty="0">
              <a:solidFill>
                <a:srgbClr val="000000"/>
              </a:solidFill>
              <a:latin typeface="Arial"/>
              <a:ea typeface="Arial"/>
              <a:cs typeface="Arial"/>
              <a:sym typeface="Arial"/>
            </a:endParaRPr>
          </a:p>
          <a:p>
            <a:pPr marL="850900" marR="0" lvl="1" indent="-177800" algn="l" rtl="0">
              <a:lnSpc>
                <a:spcPct val="100000"/>
              </a:lnSpc>
              <a:spcBef>
                <a:spcPts val="0"/>
              </a:spcBef>
              <a:spcAft>
                <a:spcPts val="0"/>
              </a:spcAft>
              <a:buClr>
                <a:schemeClr val="dk1"/>
              </a:buClr>
              <a:buSzPts val="1700"/>
              <a:buFont typeface="Arial"/>
              <a:buNone/>
            </a:pPr>
            <a:endParaRPr sz="1700" b="0" i="0" u="none" strike="noStrike" cap="none" dirty="0">
              <a:solidFill>
                <a:schemeClr val="dk1"/>
              </a:solidFill>
              <a:latin typeface="Corbel"/>
              <a:ea typeface="Corbel"/>
              <a:cs typeface="Corbel"/>
              <a:sym typeface="Corbel"/>
            </a:endParaRPr>
          </a:p>
          <a:p>
            <a:pPr marL="850900" marR="0" lvl="1" indent="-177800" algn="l" rtl="0">
              <a:lnSpc>
                <a:spcPct val="100000"/>
              </a:lnSpc>
              <a:spcBef>
                <a:spcPts val="0"/>
              </a:spcBef>
              <a:spcAft>
                <a:spcPts val="0"/>
              </a:spcAft>
              <a:buClr>
                <a:schemeClr val="dk1"/>
              </a:buClr>
              <a:buSzPts val="1700"/>
              <a:buFont typeface="Arial"/>
              <a:buNone/>
            </a:pPr>
            <a:endParaRPr sz="1700" b="0" i="0" u="none" strike="noStrike" cap="none" dirty="0">
              <a:solidFill>
                <a:schemeClr val="dk1"/>
              </a:solidFill>
              <a:latin typeface="Corbel"/>
              <a:ea typeface="Corbel"/>
              <a:cs typeface="Corbel"/>
              <a:sym typeface="Corbel"/>
            </a:endParaRPr>
          </a:p>
          <a:p>
            <a:pPr marL="850900" marR="0" lvl="1" indent="-285750" algn="l" rtl="0">
              <a:lnSpc>
                <a:spcPct val="100000"/>
              </a:lnSpc>
              <a:spcBef>
                <a:spcPts val="0"/>
              </a:spcBef>
              <a:spcAft>
                <a:spcPts val="0"/>
              </a:spcAft>
              <a:buClr>
                <a:schemeClr val="dk1"/>
              </a:buClr>
              <a:buSzPts val="1700"/>
              <a:buFont typeface="Arial"/>
              <a:buChar char="•"/>
            </a:pPr>
            <a:r>
              <a:rPr lang="en-US" sz="1700" b="0" i="0" u="none" strike="noStrike" cap="none" dirty="0">
                <a:solidFill>
                  <a:schemeClr val="dk1"/>
                </a:solidFill>
                <a:latin typeface="Corbel"/>
                <a:ea typeface="Corbel"/>
                <a:cs typeface="Corbel"/>
                <a:sym typeface="Corbel"/>
              </a:rPr>
              <a:t>Students enrolled in the Culinary Arts program must attend class during the dates required.  EMCC schedule </a:t>
            </a:r>
            <a:r>
              <a:rPr lang="en-US" sz="1700" dirty="0">
                <a:solidFill>
                  <a:schemeClr val="dk1"/>
                </a:solidFill>
                <a:latin typeface="Corbel"/>
                <a:ea typeface="Corbel"/>
                <a:cs typeface="Corbel"/>
                <a:sym typeface="Corbel"/>
              </a:rPr>
              <a:t>does</a:t>
            </a:r>
            <a:r>
              <a:rPr lang="en-US" sz="1700" b="0" i="0" u="none" strike="noStrike" cap="none" dirty="0">
                <a:solidFill>
                  <a:schemeClr val="dk1"/>
                </a:solidFill>
                <a:latin typeface="Corbel"/>
                <a:ea typeface="Corbel"/>
                <a:cs typeface="Corbel"/>
                <a:sym typeface="Corbel"/>
              </a:rPr>
              <a:t> not match high school schedules (Fall and Spring Break).</a:t>
            </a:r>
            <a:endParaRPr sz="1700" b="0" i="0" u="none" strike="noStrike" cap="none" dirty="0">
              <a:solidFill>
                <a:schemeClr val="dk1"/>
              </a:solidFill>
              <a:latin typeface="Corbel"/>
              <a:ea typeface="Corbel"/>
              <a:cs typeface="Corbel"/>
              <a:sym typeface="Corbel"/>
            </a:endParaRPr>
          </a:p>
          <a:p>
            <a:pPr marL="742950" marR="0" lvl="1"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a:p>
            <a:pPr marL="742950" marR="0" lvl="1"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rbel"/>
              <a:ea typeface="Corbel"/>
              <a:cs typeface="Corbel"/>
              <a:sym typeface="Corbel"/>
            </a:endParaRPr>
          </a:p>
        </p:txBody>
      </p:sp>
      <p:sp>
        <p:nvSpPr>
          <p:cNvPr id="158" name="Google Shape;158;p10"/>
          <p:cNvSpPr txBox="1"/>
          <p:nvPr/>
        </p:nvSpPr>
        <p:spPr>
          <a:xfrm>
            <a:off x="857668" y="441459"/>
            <a:ext cx="7428663" cy="129263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Courses by Semester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EMCC schedule  vs. High School Schedule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Monday-Thursday: 1pm-3:45pm</a:t>
            </a:r>
            <a:endParaRPr sz="2400" b="0" i="0" u="none" strike="noStrike" cap="none" dirty="0">
              <a:solidFill>
                <a:schemeClr val="dk1"/>
              </a:solidFill>
              <a:latin typeface="Corbel"/>
              <a:ea typeface="Corbel"/>
              <a:cs typeface="Corbel"/>
              <a:sym typeface="Corbel"/>
            </a:endParaRPr>
          </a:p>
        </p:txBody>
      </p:sp>
      <p:pic>
        <p:nvPicPr>
          <p:cNvPr id="159" name="Google Shape;159;p10"/>
          <p:cNvPicPr preferRelativeResize="0"/>
          <p:nvPr/>
        </p:nvPicPr>
        <p:blipFill rotWithShape="1">
          <a:blip r:embed="rId4">
            <a:alphaModFix/>
          </a:blip>
          <a:srcRect/>
          <a:stretch/>
        </p:blipFill>
        <p:spPr>
          <a:xfrm>
            <a:off x="6680622" y="2982116"/>
            <a:ext cx="2112302" cy="15842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65" name="Google Shape;165;p11"/>
          <p:cNvSpPr/>
          <p:nvPr/>
        </p:nvSpPr>
        <p:spPr>
          <a:xfrm>
            <a:off x="600225" y="1592636"/>
            <a:ext cx="8268900" cy="2325600"/>
          </a:xfrm>
          <a:prstGeom prst="rect">
            <a:avLst/>
          </a:prstGeom>
          <a:noFill/>
          <a:ln>
            <a:noFill/>
          </a:ln>
        </p:spPr>
        <p:txBody>
          <a:bodyPr spcFirstLastPara="1" wrap="square" lIns="0" tIns="0" rIns="28575" bIns="0" anchor="t" anchorCtr="0">
            <a:noAutofit/>
          </a:bodyPr>
          <a:lstStyle/>
          <a:p>
            <a:pPr marL="0" marR="0" lvl="0" indent="0" algn="ctr" rtl="0">
              <a:lnSpc>
                <a:spcPct val="100000"/>
              </a:lnSpc>
              <a:spcBef>
                <a:spcPts val="0"/>
              </a:spcBef>
              <a:spcAft>
                <a:spcPts val="0"/>
              </a:spcAft>
              <a:buClr>
                <a:schemeClr val="dk1"/>
              </a:buClr>
              <a:buSzPts val="6000"/>
              <a:buFont typeface="Corbel"/>
              <a:buNone/>
            </a:pPr>
            <a:endParaRPr sz="6000" b="0" i="0" u="none" strike="noStrike" cap="none">
              <a:solidFill>
                <a:schemeClr val="dk1"/>
              </a:solidFill>
              <a:latin typeface="Corbel"/>
              <a:ea typeface="Corbel"/>
              <a:cs typeface="Corbel"/>
              <a:sym typeface="Corbel"/>
            </a:endParaRPr>
          </a:p>
        </p:txBody>
      </p:sp>
      <p:sp>
        <p:nvSpPr>
          <p:cNvPr id="166" name="Google Shape;166;p11"/>
          <p:cNvSpPr/>
          <p:nvPr/>
        </p:nvSpPr>
        <p:spPr>
          <a:xfrm>
            <a:off x="689175" y="1691004"/>
            <a:ext cx="6115988" cy="60631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chemeClr val="dk1"/>
              </a:solidFill>
              <a:latin typeface="Corbel"/>
              <a:ea typeface="Corbel"/>
              <a:cs typeface="Corbel"/>
              <a:sym typeface="Corbel"/>
            </a:endParaRPr>
          </a:p>
          <a:p>
            <a:pPr marL="742950" marR="0" lvl="1" indent="-292100" algn="l" rtl="0">
              <a:lnSpc>
                <a:spcPct val="10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orbel"/>
                <a:ea typeface="Corbel"/>
                <a:cs typeface="Corbel"/>
                <a:sym typeface="Corbel"/>
              </a:rPr>
              <a:t>Culinary Students will meet in Regions Restaurant, located in Agave Hall at the EMCC Campus.</a:t>
            </a:r>
            <a:endParaRPr sz="1500" b="0" i="0" u="none" strike="noStrike" cap="none" dirty="0">
              <a:solidFill>
                <a:srgbClr val="000000"/>
              </a:solidFill>
              <a:latin typeface="Arial"/>
              <a:ea typeface="Arial"/>
              <a:cs typeface="Arial"/>
              <a:sym typeface="Arial"/>
            </a:endParaRPr>
          </a:p>
          <a:p>
            <a:pPr marL="742950" marR="0" lvl="1" indent="-171450" algn="l" rtl="0">
              <a:lnSpc>
                <a:spcPct val="100000"/>
              </a:lnSpc>
              <a:spcBef>
                <a:spcPts val="0"/>
              </a:spcBef>
              <a:spcAft>
                <a:spcPts val="0"/>
              </a:spcAft>
              <a:buClr>
                <a:schemeClr val="dk1"/>
              </a:buClr>
              <a:buSzPts val="1800"/>
              <a:buFont typeface="Arial"/>
              <a:buNone/>
            </a:pPr>
            <a:endParaRPr sz="1900" b="0" i="0" u="none" strike="noStrike" cap="none" dirty="0">
              <a:solidFill>
                <a:schemeClr val="dk1"/>
              </a:solidFill>
              <a:latin typeface="Corbel"/>
              <a:ea typeface="Corbel"/>
              <a:cs typeface="Corbel"/>
              <a:sym typeface="Corbel"/>
            </a:endParaRPr>
          </a:p>
          <a:p>
            <a:pPr marL="742950" marR="0" lvl="1" indent="-292100" algn="l" rtl="0">
              <a:lnSpc>
                <a:spcPct val="10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orbel"/>
                <a:ea typeface="Corbel"/>
                <a:cs typeface="Corbel"/>
                <a:sym typeface="Corbel"/>
              </a:rPr>
              <a:t>Please see location and map on next page.  Regions is located on the South side of the Campus, in Agave Hall.</a:t>
            </a:r>
            <a:endParaRPr sz="1500" b="0" i="0" u="none" strike="noStrike" cap="none" dirty="0">
              <a:solidFill>
                <a:srgbClr val="000000"/>
              </a:solidFill>
              <a:latin typeface="Arial"/>
              <a:ea typeface="Arial"/>
              <a:cs typeface="Arial"/>
              <a:sym typeface="Arial"/>
            </a:endParaRPr>
          </a:p>
          <a:p>
            <a:pPr marL="742950" marR="0" lvl="1" indent="-171450" algn="l" rtl="0">
              <a:lnSpc>
                <a:spcPct val="100000"/>
              </a:lnSpc>
              <a:spcBef>
                <a:spcPts val="0"/>
              </a:spcBef>
              <a:spcAft>
                <a:spcPts val="0"/>
              </a:spcAft>
              <a:buClr>
                <a:schemeClr val="dk1"/>
              </a:buClr>
              <a:buSzPts val="1800"/>
              <a:buFont typeface="Arial"/>
              <a:buNone/>
            </a:pPr>
            <a:endParaRPr sz="1900" b="0" i="0" u="none" strike="noStrike" cap="none" dirty="0">
              <a:solidFill>
                <a:schemeClr val="dk1"/>
              </a:solidFill>
              <a:latin typeface="Corbel"/>
              <a:ea typeface="Corbel"/>
              <a:cs typeface="Corbel"/>
              <a:sym typeface="Corbel"/>
            </a:endParaRPr>
          </a:p>
          <a:p>
            <a:pPr marL="742950" marR="0" lvl="1" indent="-292100" algn="l" rtl="0">
              <a:lnSpc>
                <a:spcPct val="10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orbel"/>
                <a:ea typeface="Corbel"/>
                <a:cs typeface="Corbel"/>
                <a:sym typeface="Corbel"/>
              </a:rPr>
              <a:t>Parking is recommended in Lot CW, off of the Dysart Road entrance to the college.</a:t>
            </a:r>
            <a:endParaRPr sz="1400" b="0" i="0" u="none" strike="noStrike" cap="none" dirty="0">
              <a:solidFill>
                <a:srgbClr val="000000"/>
              </a:solidFill>
              <a:latin typeface="Arial"/>
              <a:ea typeface="Arial"/>
              <a:cs typeface="Arial"/>
              <a:sym typeface="Arial"/>
            </a:endParaRPr>
          </a:p>
          <a:p>
            <a:pPr marL="742950" marR="0" lvl="1" indent="-171450" algn="l" rtl="0">
              <a:lnSpc>
                <a:spcPct val="100000"/>
              </a:lnSpc>
              <a:spcBef>
                <a:spcPts val="0"/>
              </a:spcBef>
              <a:spcAft>
                <a:spcPts val="0"/>
              </a:spcAft>
              <a:buClr>
                <a:schemeClr val="dk1"/>
              </a:buClr>
              <a:buSzPts val="1900"/>
              <a:buFont typeface="Arial"/>
              <a:buNone/>
            </a:pPr>
            <a:endParaRPr sz="1900" b="0" i="0" u="none" strike="noStrike" cap="none" dirty="0">
              <a:solidFill>
                <a:schemeClr val="dk1"/>
              </a:solidFill>
              <a:latin typeface="Corbel"/>
              <a:ea typeface="Corbel"/>
              <a:cs typeface="Corbel"/>
              <a:sym typeface="Corbel"/>
            </a:endParaRPr>
          </a:p>
          <a:p>
            <a:pPr marL="742950" marR="0" lvl="1" indent="-292100" algn="l" rtl="0">
              <a:lnSpc>
                <a:spcPct val="10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orbel"/>
                <a:ea typeface="Corbel"/>
                <a:cs typeface="Corbel"/>
                <a:sym typeface="Corbel"/>
              </a:rPr>
              <a:t>Please make an effort to visit the college campus before classes begin so that students feel comfortable in knowing where to go on the first day of class.</a:t>
            </a:r>
            <a:endParaRPr sz="15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rbel"/>
              <a:ea typeface="Corbel"/>
              <a:cs typeface="Corbel"/>
              <a:sym typeface="Corbe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rbel"/>
              <a:ea typeface="Corbel"/>
              <a:cs typeface="Corbel"/>
              <a:sym typeface="Corbel"/>
            </a:endParaRPr>
          </a:p>
          <a:p>
            <a:pPr marL="742950" marR="0" lvl="1"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a:p>
            <a:pPr marL="742950" marR="0" lvl="1"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rbel"/>
              <a:ea typeface="Corbel"/>
              <a:cs typeface="Corbel"/>
              <a:sym typeface="Corbel"/>
            </a:endParaRPr>
          </a:p>
        </p:txBody>
      </p:sp>
      <p:pic>
        <p:nvPicPr>
          <p:cNvPr id="167" name="Google Shape;167;p11" descr="Mercer M4SET2 13 Piece Knife and Culinary Tool Set"/>
          <p:cNvPicPr preferRelativeResize="0"/>
          <p:nvPr/>
        </p:nvPicPr>
        <p:blipFill rotWithShape="1">
          <a:blip r:embed="rId4">
            <a:alphaModFix/>
          </a:blip>
          <a:srcRect/>
          <a:stretch/>
        </p:blipFill>
        <p:spPr>
          <a:xfrm>
            <a:off x="6977114" y="2113175"/>
            <a:ext cx="2155186" cy="2039061"/>
          </a:xfrm>
          <a:prstGeom prst="rect">
            <a:avLst/>
          </a:prstGeom>
          <a:noFill/>
          <a:ln>
            <a:noFill/>
          </a:ln>
        </p:spPr>
      </p:pic>
      <p:sp>
        <p:nvSpPr>
          <p:cNvPr id="168" name="Google Shape;168;p11"/>
          <p:cNvSpPr txBox="1"/>
          <p:nvPr/>
        </p:nvSpPr>
        <p:spPr>
          <a:xfrm>
            <a:off x="1103475" y="514115"/>
            <a:ext cx="7440300" cy="177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7000"/>
              <a:buFont typeface="Corbel"/>
              <a:buNone/>
            </a:pPr>
            <a:r>
              <a:rPr lang="en-US" sz="4400" b="0" i="0" u="none" strike="noStrike" cap="none" dirty="0">
                <a:solidFill>
                  <a:schemeClr val="dk1"/>
                </a:solidFill>
                <a:latin typeface="Corbel"/>
                <a:ea typeface="Corbel"/>
                <a:cs typeface="Corbel"/>
                <a:sym typeface="Corbel"/>
              </a:rPr>
              <a:t>WHERE TO MEET ON THE EMCC CAMPUS</a:t>
            </a:r>
            <a:endParaRPr sz="4200" b="0" i="0" u="none" strike="noStrike" cap="none" dirty="0">
              <a:solidFill>
                <a:schemeClr val="dk1"/>
              </a:solidFill>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2"/>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74" name="Google Shape;174;p12"/>
          <p:cNvPicPr preferRelativeResize="0"/>
          <p:nvPr/>
        </p:nvPicPr>
        <p:blipFill rotWithShape="1">
          <a:blip r:embed="rId4">
            <a:alphaModFix/>
          </a:blip>
          <a:srcRect/>
          <a:stretch/>
        </p:blipFill>
        <p:spPr>
          <a:xfrm>
            <a:off x="847898" y="550034"/>
            <a:ext cx="7514527" cy="58092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80" name="Google Shape;180;p13"/>
          <p:cNvSpPr/>
          <p:nvPr/>
        </p:nvSpPr>
        <p:spPr>
          <a:xfrm>
            <a:off x="600225" y="1592636"/>
            <a:ext cx="8268900" cy="2325600"/>
          </a:xfrm>
          <a:prstGeom prst="rect">
            <a:avLst/>
          </a:prstGeom>
          <a:noFill/>
          <a:ln>
            <a:noFill/>
          </a:ln>
        </p:spPr>
        <p:txBody>
          <a:bodyPr spcFirstLastPara="1" wrap="square" lIns="0" tIns="0" rIns="28575" bIns="0" anchor="t" anchorCtr="0">
            <a:noAutofit/>
          </a:bodyPr>
          <a:lstStyle/>
          <a:p>
            <a:pPr marL="0" marR="0" lvl="0" indent="0" algn="ctr" rtl="0">
              <a:lnSpc>
                <a:spcPct val="100000"/>
              </a:lnSpc>
              <a:spcBef>
                <a:spcPts val="0"/>
              </a:spcBef>
              <a:spcAft>
                <a:spcPts val="0"/>
              </a:spcAft>
              <a:buClr>
                <a:schemeClr val="dk1"/>
              </a:buClr>
              <a:buSzPts val="6000"/>
              <a:buFont typeface="Corbel"/>
              <a:buNone/>
            </a:pPr>
            <a:endParaRPr sz="6000" b="0" i="0" u="none" strike="noStrike" cap="none">
              <a:solidFill>
                <a:schemeClr val="dk1"/>
              </a:solidFill>
              <a:latin typeface="Corbel"/>
              <a:ea typeface="Corbel"/>
              <a:cs typeface="Corbel"/>
              <a:sym typeface="Corbel"/>
            </a:endParaRPr>
          </a:p>
        </p:txBody>
      </p:sp>
      <p:sp>
        <p:nvSpPr>
          <p:cNvPr id="181" name="Google Shape;181;p13"/>
          <p:cNvSpPr/>
          <p:nvPr/>
        </p:nvSpPr>
        <p:spPr>
          <a:xfrm>
            <a:off x="725978" y="975947"/>
            <a:ext cx="7626714" cy="56322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West-MEC pays the EMCC college tuition for in-state students, but the tuition amount will remain on the individual student’s account until fiscal processes are complete between West-MEC and EMCC offices.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A tuition bill may appear on the student’s EMCC account and student center, along with email notification from the college for tuition due.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PLEASE IGNORE THESE MESSAGES AND BALANCE IF THEY APPEAR IN THE STUDENT ACCOUNT AT ANYTIME DURING THE FALL AND SPRING SEMESTER.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All student accounts for the West-MEC Culinary cohort are coded as third party billing, and the student/parent is </a:t>
            </a:r>
            <a:r>
              <a:rPr lang="en-US" sz="1400" b="1" i="0" u="sng" strike="noStrike" cap="none" dirty="0">
                <a:solidFill>
                  <a:srgbClr val="000000"/>
                </a:solidFill>
                <a:latin typeface="Arial"/>
                <a:ea typeface="Arial"/>
                <a:cs typeface="Arial"/>
                <a:sym typeface="Arial"/>
              </a:rPr>
              <a:t>not</a:t>
            </a:r>
            <a:r>
              <a:rPr lang="en-US" sz="1400" b="0" i="0" u="none" strike="noStrike" cap="none" dirty="0">
                <a:solidFill>
                  <a:srgbClr val="000000"/>
                </a:solidFill>
                <a:latin typeface="Arial"/>
                <a:ea typeface="Arial"/>
                <a:cs typeface="Arial"/>
                <a:sym typeface="Arial"/>
              </a:rPr>
              <a:t> responsible for the tuition.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dirty="0">
                <a:solidFill>
                  <a:srgbClr val="000000"/>
                </a:solidFill>
                <a:latin typeface="Arial"/>
                <a:ea typeface="Arial"/>
                <a:cs typeface="Arial"/>
                <a:sym typeface="Arial"/>
              </a:rPr>
            </a:br>
            <a:endParaRPr sz="1800" b="0" i="0" u="none" strike="noStrike" cap="none" dirty="0">
              <a:solidFill>
                <a:schemeClr val="dk1"/>
              </a:solidFill>
              <a:latin typeface="Corbel"/>
              <a:ea typeface="Corbel"/>
              <a:cs typeface="Corbel"/>
              <a:sym typeface="Corbe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rbel"/>
              <a:ea typeface="Corbel"/>
              <a:cs typeface="Corbel"/>
              <a:sym typeface="Corbel"/>
            </a:endParaRPr>
          </a:p>
          <a:p>
            <a:pPr marL="742950" marR="0" lvl="1"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a:p>
            <a:pPr marL="742950" marR="0" lvl="1"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rbel"/>
              <a:ea typeface="Corbel"/>
              <a:cs typeface="Corbel"/>
              <a:sym typeface="Corbel"/>
            </a:endParaRPr>
          </a:p>
        </p:txBody>
      </p:sp>
      <p:sp>
        <p:nvSpPr>
          <p:cNvPr id="182" name="Google Shape;182;p13"/>
          <p:cNvSpPr txBox="1"/>
          <p:nvPr/>
        </p:nvSpPr>
        <p:spPr>
          <a:xfrm>
            <a:off x="1144074" y="525530"/>
            <a:ext cx="6716700" cy="93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7000"/>
              <a:buFont typeface="Corbel"/>
              <a:buNone/>
            </a:pPr>
            <a:r>
              <a:rPr lang="en-US" sz="4600" b="0" i="0" u="none" strike="noStrike" cap="none" dirty="0">
                <a:solidFill>
                  <a:schemeClr val="dk1"/>
                </a:solidFill>
                <a:latin typeface="Corbel"/>
                <a:ea typeface="Corbel"/>
                <a:cs typeface="Corbel"/>
                <a:sym typeface="Corbel"/>
              </a:rPr>
              <a:t>TUITION - PLEASE NOTE</a:t>
            </a:r>
            <a:endParaRPr sz="4600" b="0" i="0" u="none" strike="noStrike" cap="none" dirty="0">
              <a:solidFill>
                <a:schemeClr val="dk1"/>
              </a:solidFill>
              <a:latin typeface="Corbel"/>
              <a:ea typeface="Corbel"/>
              <a:cs typeface="Corbel"/>
              <a:sym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189" name="Google Shape;189;p14"/>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190" name="Google Shape;190;p1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91" name="Google Shape;191;p14"/>
          <p:cNvSpPr txBox="1"/>
          <p:nvPr/>
        </p:nvSpPr>
        <p:spPr>
          <a:xfrm>
            <a:off x="700600" y="611800"/>
            <a:ext cx="7440300" cy="1772100"/>
          </a:xfrm>
          <a:prstGeom prst="rect">
            <a:avLst/>
          </a:prstGeom>
          <a:noFill/>
          <a:ln>
            <a:noFill/>
          </a:ln>
        </p:spPr>
        <p:txBody>
          <a:bodyPr spcFirstLastPara="1" wrap="square" lIns="91425" tIns="91425" rIns="91425" bIns="91425" anchor="t" anchorCtr="0">
            <a:noAutofit/>
          </a:bodyPr>
          <a:lstStyle/>
          <a:p>
            <a:pPr marL="25400" marR="0" lvl="0" indent="0" algn="l" rtl="0">
              <a:lnSpc>
                <a:spcPct val="100000"/>
              </a:lnSpc>
              <a:spcBef>
                <a:spcPts val="0"/>
              </a:spcBef>
              <a:spcAft>
                <a:spcPts val="0"/>
              </a:spcAft>
              <a:buClr>
                <a:schemeClr val="dk1"/>
              </a:buClr>
              <a:buSzPts val="7000"/>
              <a:buFont typeface="Corbel"/>
              <a:buNone/>
            </a:pPr>
            <a:r>
              <a:rPr lang="en-US" sz="7000" b="0" i="0" u="none" strike="noStrike" cap="none" dirty="0">
                <a:solidFill>
                  <a:schemeClr val="dk1"/>
                </a:solidFill>
                <a:latin typeface="Corbel"/>
                <a:ea typeface="Corbel"/>
                <a:cs typeface="Corbel"/>
                <a:sym typeface="Corbel"/>
              </a:rPr>
              <a:t>ATTENDANCE</a:t>
            </a:r>
            <a:endParaRPr sz="1000" b="0" i="0" u="none" strike="noStrike" cap="none" dirty="0">
              <a:solidFill>
                <a:schemeClr val="dk1"/>
              </a:solidFill>
              <a:latin typeface="Corbel"/>
              <a:ea typeface="Corbel"/>
              <a:cs typeface="Corbel"/>
              <a:sym typeface="Corbel"/>
            </a:endParaRPr>
          </a:p>
        </p:txBody>
      </p:sp>
      <p:sp>
        <p:nvSpPr>
          <p:cNvPr id="192" name="Google Shape;192;p14"/>
          <p:cNvSpPr txBox="1"/>
          <p:nvPr/>
        </p:nvSpPr>
        <p:spPr>
          <a:xfrm>
            <a:off x="332775" y="2363250"/>
            <a:ext cx="8493000" cy="300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Corbel"/>
              <a:buNone/>
            </a:pPr>
            <a:r>
              <a:rPr lang="en-US" sz="3000" b="0" i="0" u="none" strike="noStrike" cap="none" dirty="0">
                <a:solidFill>
                  <a:schemeClr val="dk1"/>
                </a:solidFill>
                <a:latin typeface="Corbel"/>
                <a:ea typeface="Corbel"/>
                <a:cs typeface="Corbel"/>
                <a:sym typeface="Corbel"/>
              </a:rPr>
              <a:t>Attendance is a valued employability skill.</a:t>
            </a:r>
            <a:endParaRPr sz="30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3000"/>
              <a:buFont typeface="Corbel"/>
              <a:buNone/>
            </a:pPr>
            <a:endParaRPr sz="30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3000"/>
              <a:buFont typeface="Corbel"/>
              <a:buNone/>
            </a:pPr>
            <a:r>
              <a:rPr lang="en-US" sz="3000" b="0" i="0" u="none" strike="noStrike" cap="none" dirty="0">
                <a:solidFill>
                  <a:schemeClr val="dk1"/>
                </a:solidFill>
                <a:latin typeface="Corbel"/>
                <a:ea typeface="Corbel"/>
                <a:cs typeface="Corbel"/>
                <a:sym typeface="Corbel"/>
              </a:rPr>
              <a:t>For this reason, both excused and unexcused absences count towards student attendance totals as outlined in college policy.</a:t>
            </a:r>
          </a:p>
          <a:p>
            <a:pPr marL="0" marR="0" lvl="0" indent="0" algn="ctr" rtl="0">
              <a:lnSpc>
                <a:spcPct val="100000"/>
              </a:lnSpc>
              <a:spcBef>
                <a:spcPts val="0"/>
              </a:spcBef>
              <a:spcAft>
                <a:spcPts val="0"/>
              </a:spcAft>
              <a:buClr>
                <a:schemeClr val="dk1"/>
              </a:buClr>
              <a:buSzPts val="3000"/>
              <a:buFont typeface="Corbel"/>
              <a:buNone/>
            </a:pPr>
            <a:r>
              <a:rPr lang="en-US" sz="3000" dirty="0">
                <a:solidFill>
                  <a:schemeClr val="dk1"/>
                </a:solidFill>
                <a:latin typeface="Corbel"/>
                <a:ea typeface="Corbel"/>
                <a:cs typeface="Corbel"/>
                <a:sym typeface="Corbel"/>
              </a:rPr>
              <a:t>See Syllabus for CUL113</a:t>
            </a:r>
            <a:endParaRPr sz="1800" b="0" i="0" u="none" strike="noStrike" cap="none" dirty="0">
              <a:solidFill>
                <a:schemeClr val="dk1"/>
              </a:solidFill>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5"/>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98" name="Google Shape;198;p15"/>
          <p:cNvSpPr/>
          <p:nvPr/>
        </p:nvSpPr>
        <p:spPr>
          <a:xfrm>
            <a:off x="600225" y="1592636"/>
            <a:ext cx="8268900" cy="2325600"/>
          </a:xfrm>
          <a:prstGeom prst="rect">
            <a:avLst/>
          </a:prstGeom>
          <a:noFill/>
          <a:ln>
            <a:noFill/>
          </a:ln>
        </p:spPr>
        <p:txBody>
          <a:bodyPr spcFirstLastPara="1" wrap="square" lIns="0" tIns="0" rIns="28575" bIns="0" anchor="t" anchorCtr="0">
            <a:noAutofit/>
          </a:bodyPr>
          <a:lstStyle/>
          <a:p>
            <a:pPr marL="0" marR="0" lvl="0" indent="0" algn="ctr" rtl="0">
              <a:lnSpc>
                <a:spcPct val="100000"/>
              </a:lnSpc>
              <a:spcBef>
                <a:spcPts val="0"/>
              </a:spcBef>
              <a:spcAft>
                <a:spcPts val="0"/>
              </a:spcAft>
              <a:buClr>
                <a:schemeClr val="dk1"/>
              </a:buClr>
              <a:buSzPts val="6000"/>
              <a:buFont typeface="Corbel"/>
              <a:buNone/>
            </a:pPr>
            <a:endParaRPr sz="6000" b="0" i="0" u="none" strike="noStrike" cap="none">
              <a:solidFill>
                <a:schemeClr val="dk1"/>
              </a:solidFill>
              <a:latin typeface="Corbel"/>
              <a:ea typeface="Corbel"/>
              <a:cs typeface="Corbel"/>
              <a:sym typeface="Corbel"/>
            </a:endParaRPr>
          </a:p>
        </p:txBody>
      </p:sp>
      <p:sp>
        <p:nvSpPr>
          <p:cNvPr id="199" name="Google Shape;199;p15"/>
          <p:cNvSpPr/>
          <p:nvPr/>
        </p:nvSpPr>
        <p:spPr>
          <a:xfrm>
            <a:off x="520851" y="1423025"/>
            <a:ext cx="8190000" cy="4801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orbel"/>
                <a:ea typeface="Corbel"/>
                <a:cs typeface="Corbel"/>
                <a:sym typeface="Corbel"/>
              </a:rPr>
              <a:t>If a student is not present during class, they will receive zero participation points, unless the absence falls under official absence guidelines or observation of religious holidays.</a:t>
            </a:r>
            <a:endParaRPr sz="1600" b="0" i="0" u="none" strike="noStrike" cap="none" dirty="0">
              <a:solidFill>
                <a:srgbClr val="000000"/>
              </a:solidFill>
              <a:latin typeface="Corbel"/>
              <a:ea typeface="Corbel"/>
              <a:cs typeface="Corbel"/>
              <a:sym typeface="Corbel"/>
            </a:endParaRPr>
          </a:p>
          <a:p>
            <a:pPr marL="285750" marR="0" lvl="0" indent="-171450" algn="l" rtl="0">
              <a:lnSpc>
                <a:spcPct val="100000"/>
              </a:lnSpc>
              <a:spcBef>
                <a:spcPts val="0"/>
              </a:spcBef>
              <a:spcAft>
                <a:spcPts val="0"/>
              </a:spcAft>
              <a:buClr>
                <a:schemeClr val="dk1"/>
              </a:buClr>
              <a:buSzPts val="1800"/>
              <a:buFont typeface="Arial"/>
              <a:buNone/>
            </a:pPr>
            <a:endParaRPr sz="1600" b="0" i="0" u="none" strike="noStrike" cap="none" dirty="0">
              <a:solidFill>
                <a:schemeClr val="dk1"/>
              </a:solidFill>
              <a:latin typeface="Corbel"/>
              <a:ea typeface="Corbel"/>
              <a:cs typeface="Corbel"/>
              <a:sym typeface="Corbel"/>
            </a:endParaRPr>
          </a:p>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dirty="0">
                <a:solidFill>
                  <a:schemeClr val="dk1"/>
                </a:solidFill>
                <a:latin typeface="Corbel"/>
                <a:ea typeface="Corbel"/>
                <a:cs typeface="Corbel"/>
                <a:sym typeface="Corbel"/>
              </a:rPr>
              <a:t>Attendance is taken at every face to face (F2F) class meeting. Students are expected to attend class on time for each scheduled F2F class session. </a:t>
            </a:r>
            <a:endParaRPr sz="1600" b="0" i="0" u="none" strike="noStrike" cap="none" dirty="0">
              <a:solidFill>
                <a:srgbClr val="000000"/>
              </a:solidFill>
              <a:latin typeface="Corbel"/>
              <a:ea typeface="Corbel"/>
              <a:cs typeface="Corbel"/>
              <a:sym typeface="Corbel"/>
            </a:endParaRPr>
          </a:p>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dirty="0">
                <a:solidFill>
                  <a:schemeClr val="dk1"/>
                </a:solidFill>
                <a:latin typeface="Corbel"/>
                <a:ea typeface="Corbel"/>
                <a:cs typeface="Corbel"/>
                <a:sym typeface="Corbel"/>
              </a:rPr>
              <a:t>Each student is responsible for obtaining information and assignments given during a missed F2F class meeting. </a:t>
            </a:r>
            <a:endParaRPr sz="1600" b="0" i="0" u="none" strike="noStrike" cap="none" dirty="0">
              <a:solidFill>
                <a:srgbClr val="000000"/>
              </a:solidFill>
              <a:latin typeface="Corbel"/>
              <a:ea typeface="Corbel"/>
              <a:cs typeface="Corbel"/>
              <a:sym typeface="Corbel"/>
            </a:endParaRPr>
          </a:p>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dirty="0">
                <a:solidFill>
                  <a:schemeClr val="dk1"/>
                </a:solidFill>
                <a:latin typeface="Corbel"/>
                <a:ea typeface="Corbel"/>
                <a:cs typeface="Corbel"/>
                <a:sym typeface="Corbel"/>
              </a:rPr>
              <a:t>If a student will be absent from a F2F class session, they must report the absence to the instructor </a:t>
            </a:r>
            <a:r>
              <a:rPr lang="en-US" sz="1600" b="1" i="0" u="sng" strike="noStrike" cap="none" dirty="0">
                <a:solidFill>
                  <a:schemeClr val="dk1"/>
                </a:solidFill>
                <a:latin typeface="Corbel"/>
                <a:ea typeface="Corbel"/>
                <a:cs typeface="Corbel"/>
                <a:sym typeface="Corbel"/>
              </a:rPr>
              <a:t>and </a:t>
            </a:r>
            <a:r>
              <a:rPr lang="en-US" sz="1600" b="0" i="0" u="none" strike="noStrike" cap="none" dirty="0">
                <a:solidFill>
                  <a:schemeClr val="dk1"/>
                </a:solidFill>
                <a:latin typeface="Corbel"/>
                <a:ea typeface="Corbel"/>
                <a:cs typeface="Corbel"/>
                <a:sym typeface="Corbel"/>
              </a:rPr>
              <a:t>West-MEC offices.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dirty="0">
                <a:solidFill>
                  <a:srgbClr val="000000"/>
                </a:solidFill>
                <a:latin typeface="Corbel"/>
                <a:ea typeface="Corbel"/>
                <a:cs typeface="Corbel"/>
                <a:sym typeface="Corbel"/>
              </a:rPr>
              <a:t>Report Absences to both EMCC and West-MEC using the information below:</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orbel"/>
              <a:ea typeface="Corbel"/>
              <a:cs typeface="Corbel"/>
              <a:sym typeface="Corbel"/>
            </a:endParaRPr>
          </a:p>
          <a:p>
            <a:pPr marL="0" marR="0" lvl="1"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orbel"/>
                <a:ea typeface="Corbel"/>
                <a:cs typeface="Corbel"/>
                <a:sym typeface="Corbel"/>
              </a:rPr>
              <a:t>EMCC:</a:t>
            </a:r>
            <a:endParaRPr sz="1400" b="0" i="0" u="none" strike="noStrike" cap="none" dirty="0">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orbel"/>
                <a:ea typeface="Corbel"/>
                <a:cs typeface="Corbel"/>
                <a:sym typeface="Corbel"/>
              </a:rPr>
              <a:t>Please email instructor before class begins using your Canvas email account.</a:t>
            </a:r>
            <a:endParaRPr sz="1600" b="0" i="0" u="sng" strike="noStrike" cap="none" dirty="0">
              <a:solidFill>
                <a:srgbClr val="000000"/>
              </a:solidFill>
              <a:latin typeface="Corbel"/>
              <a:ea typeface="Corbel"/>
              <a:cs typeface="Corbel"/>
              <a:sym typeface="Corbel"/>
            </a:endParaRPr>
          </a:p>
          <a:p>
            <a:pPr marL="0" marR="0" lvl="1"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orbel"/>
                <a:ea typeface="Corbel"/>
                <a:cs typeface="Corbel"/>
                <a:sym typeface="Corbel"/>
              </a:rPr>
              <a:t>AND</a:t>
            </a:r>
            <a:endParaRPr sz="1600" b="0" i="0" u="none" strike="noStrike" cap="none" dirty="0">
              <a:solidFill>
                <a:srgbClr val="000000"/>
              </a:solidFill>
              <a:latin typeface="Corbel"/>
              <a:ea typeface="Corbel"/>
              <a:cs typeface="Corbel"/>
              <a:sym typeface="Corbel"/>
            </a:endParaRPr>
          </a:p>
          <a:p>
            <a:pPr marL="0" marR="0" lvl="1"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orbel"/>
                <a:ea typeface="Corbel"/>
                <a:cs typeface="Corbel"/>
                <a:sym typeface="Corbel"/>
              </a:rPr>
              <a:t>West-MEC:  </a:t>
            </a:r>
            <a:endParaRPr sz="1400" b="0" i="0" u="none" strike="noStrike" cap="none" dirty="0">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orbel"/>
                <a:ea typeface="Corbel"/>
                <a:cs typeface="Corbel"/>
                <a:sym typeface="Corbel"/>
              </a:rPr>
              <a:t>Call West-MEC within 24 hours of absence</a:t>
            </a:r>
            <a:endParaRPr sz="1400" b="0" i="0" u="none" strike="noStrike" cap="none" dirty="0">
              <a:solidFill>
                <a:srgbClr val="000000"/>
              </a:solidFill>
              <a:latin typeface="Arial"/>
              <a:ea typeface="Arial"/>
              <a:cs typeface="Arial"/>
              <a:sym typeface="Arial"/>
            </a:endParaRPr>
          </a:p>
          <a:p>
            <a:pPr marL="0" marR="0" lvl="4"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orbel"/>
                <a:ea typeface="Corbel"/>
                <a:cs typeface="Corbel"/>
                <a:sym typeface="Corbel"/>
              </a:rPr>
              <a:t>(623) 738 1058</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p:txBody>
      </p:sp>
      <p:sp>
        <p:nvSpPr>
          <p:cNvPr id="200" name="Google Shape;200;p15"/>
          <p:cNvSpPr txBox="1"/>
          <p:nvPr/>
        </p:nvSpPr>
        <p:spPr>
          <a:xfrm>
            <a:off x="1212600" y="452272"/>
            <a:ext cx="6718800" cy="86174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dirty="0">
                <a:solidFill>
                  <a:schemeClr val="dk1"/>
                </a:solidFill>
                <a:latin typeface="Corbel"/>
                <a:ea typeface="Corbel"/>
                <a:cs typeface="Corbel"/>
                <a:sym typeface="Corbel"/>
              </a:rPr>
              <a:t>ABSENCE REPORTING</a:t>
            </a:r>
            <a:endParaRPr sz="400" b="0" i="0" u="none" strike="noStrike" cap="none" dirty="0">
              <a:solidFill>
                <a:schemeClr val="dk1"/>
              </a:solidFill>
              <a:latin typeface="Corbel"/>
              <a:ea typeface="Corbel"/>
              <a:cs typeface="Corbel"/>
              <a:sym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6"/>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207" name="Google Shape;207;p16"/>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208" name="Google Shape;208;p1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09" name="Google Shape;209;p16"/>
          <p:cNvSpPr txBox="1"/>
          <p:nvPr/>
        </p:nvSpPr>
        <p:spPr>
          <a:xfrm>
            <a:off x="700600" y="601925"/>
            <a:ext cx="7834800" cy="1673400"/>
          </a:xfrm>
          <a:prstGeom prst="rect">
            <a:avLst/>
          </a:prstGeom>
          <a:noFill/>
          <a:ln>
            <a:noFill/>
          </a:ln>
        </p:spPr>
        <p:txBody>
          <a:bodyPr spcFirstLastPara="1" wrap="square" lIns="91425" tIns="91425" rIns="91425" bIns="91425" anchor="t" anchorCtr="0">
            <a:noAutofit/>
          </a:bodyPr>
          <a:lstStyle/>
          <a:p>
            <a:pPr marL="25400" marR="0" lvl="0" indent="0" algn="l" rtl="0">
              <a:lnSpc>
                <a:spcPct val="100000"/>
              </a:lnSpc>
              <a:spcBef>
                <a:spcPts val="0"/>
              </a:spcBef>
              <a:spcAft>
                <a:spcPts val="0"/>
              </a:spcAft>
              <a:buClr>
                <a:schemeClr val="dk1"/>
              </a:buClr>
              <a:buSzPts val="7000"/>
              <a:buFont typeface="Corbel"/>
              <a:buNone/>
            </a:pPr>
            <a:r>
              <a:rPr lang="en-US" sz="7000" b="0" i="0" u="none" strike="noStrike" cap="none" dirty="0">
                <a:solidFill>
                  <a:schemeClr val="dk1"/>
                </a:solidFill>
                <a:latin typeface="Corbel"/>
                <a:ea typeface="Corbel"/>
                <a:cs typeface="Corbel"/>
                <a:sym typeface="Corbel"/>
              </a:rPr>
              <a:t>ATTENDANCE</a:t>
            </a:r>
            <a:endParaRPr sz="1000" b="0" i="0" u="none" strike="noStrike" cap="none" dirty="0">
              <a:solidFill>
                <a:schemeClr val="dk1"/>
              </a:solidFill>
              <a:latin typeface="Corbel"/>
              <a:ea typeface="Corbel"/>
              <a:cs typeface="Corbel"/>
              <a:sym typeface="Corbel"/>
            </a:endParaRPr>
          </a:p>
        </p:txBody>
      </p:sp>
      <p:sp>
        <p:nvSpPr>
          <p:cNvPr id="210" name="Google Shape;210;p16"/>
          <p:cNvSpPr txBox="1"/>
          <p:nvPr/>
        </p:nvSpPr>
        <p:spPr>
          <a:xfrm>
            <a:off x="304950" y="1929000"/>
            <a:ext cx="8534100" cy="300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300"/>
              <a:buFont typeface="Corbel"/>
              <a:buNone/>
            </a:pPr>
            <a:r>
              <a:rPr lang="en-US" sz="2300" b="0" i="0" u="sng" strike="noStrike" cap="none" dirty="0">
                <a:solidFill>
                  <a:schemeClr val="dk1"/>
                </a:solidFill>
                <a:latin typeface="Corbel"/>
                <a:ea typeface="Corbel"/>
                <a:cs typeface="Corbel"/>
                <a:sym typeface="Corbel"/>
              </a:rPr>
              <a:t>Excused Absences</a:t>
            </a:r>
            <a:endParaRPr sz="2300" b="0" i="0" u="sng" strike="noStrike" cap="none" dirty="0">
              <a:solidFill>
                <a:schemeClr val="dk1"/>
              </a:solidFill>
              <a:latin typeface="Corbel"/>
              <a:ea typeface="Corbel"/>
              <a:cs typeface="Corbel"/>
              <a:sym typeface="Corbel"/>
            </a:endParaRPr>
          </a:p>
          <a:p>
            <a:pPr marL="317500" marR="0" lvl="0" indent="-298450" algn="l" rtl="0">
              <a:lnSpc>
                <a:spcPct val="100000"/>
              </a:lnSpc>
              <a:spcBef>
                <a:spcPts val="0"/>
              </a:spcBef>
              <a:spcAft>
                <a:spcPts val="0"/>
              </a:spcAft>
              <a:buClr>
                <a:srgbClr val="000000"/>
              </a:buClr>
              <a:buSzPts val="2300"/>
              <a:buFont typeface="Corbel"/>
              <a:buChar char="●"/>
            </a:pPr>
            <a:r>
              <a:rPr lang="en-US" sz="2300" b="0" i="0" u="none" strike="noStrike" cap="none" dirty="0">
                <a:solidFill>
                  <a:schemeClr val="dk1"/>
                </a:solidFill>
                <a:latin typeface="Corbel"/>
                <a:ea typeface="Corbel"/>
                <a:cs typeface="Corbel"/>
                <a:sym typeface="Corbel"/>
              </a:rPr>
              <a:t>Timely notification from parent/guardian (verbal or written)</a:t>
            </a:r>
            <a:endParaRPr sz="2300" b="0" i="0" u="none"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chemeClr val="dk1"/>
              </a:buClr>
              <a:buSzPts val="2300"/>
              <a:buFont typeface="Corbel"/>
              <a:buNone/>
            </a:pPr>
            <a:r>
              <a:rPr lang="en-US" sz="2300" b="0" i="0" u="none" strike="noStrike" cap="none" dirty="0">
                <a:solidFill>
                  <a:schemeClr val="dk1"/>
                </a:solidFill>
                <a:latin typeface="Corbel"/>
                <a:ea typeface="Corbel"/>
                <a:cs typeface="Corbel"/>
                <a:sym typeface="Corbel"/>
              </a:rPr>
              <a:t> 	(e.g. Doctor appointment, school performance, graduation)</a:t>
            </a:r>
            <a:endParaRPr sz="2300" b="0" i="0" u="none" strike="noStrike" cap="none" dirty="0">
              <a:solidFill>
                <a:schemeClr val="dk1"/>
              </a:solidFill>
              <a:latin typeface="Corbel"/>
              <a:ea typeface="Corbel"/>
              <a:cs typeface="Corbel"/>
              <a:sym typeface="Corbel"/>
            </a:endParaRPr>
          </a:p>
          <a:p>
            <a:pPr marL="317500" marR="0" lvl="0" indent="-298450" algn="l" rtl="0">
              <a:lnSpc>
                <a:spcPct val="100000"/>
              </a:lnSpc>
              <a:spcBef>
                <a:spcPts val="0"/>
              </a:spcBef>
              <a:spcAft>
                <a:spcPts val="0"/>
              </a:spcAft>
              <a:buClr>
                <a:srgbClr val="000000"/>
              </a:buClr>
              <a:buSzPts val="2300"/>
              <a:buFont typeface="Corbel"/>
              <a:buChar char="●"/>
            </a:pPr>
            <a:r>
              <a:rPr lang="en-US" sz="2300" b="0" i="0" u="none" strike="noStrike" cap="none" dirty="0">
                <a:solidFill>
                  <a:schemeClr val="dk1"/>
                </a:solidFill>
                <a:latin typeface="Corbel"/>
                <a:ea typeface="Corbel"/>
                <a:cs typeface="Corbel"/>
                <a:sym typeface="Corbel"/>
              </a:rPr>
              <a:t>Extended  absence due to medical condition documentation</a:t>
            </a:r>
            <a:endParaRPr sz="1200" b="0" i="0" u="none"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chemeClr val="dk1"/>
              </a:buClr>
              <a:buSzPts val="1200"/>
              <a:buFont typeface="Corbel"/>
              <a:buNone/>
            </a:pPr>
            <a:endParaRPr sz="12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300"/>
              <a:buFont typeface="Corbel"/>
              <a:buNone/>
            </a:pPr>
            <a:r>
              <a:rPr lang="en-US" sz="2300" b="0" i="0" u="sng" strike="noStrike" cap="none" dirty="0">
                <a:solidFill>
                  <a:schemeClr val="dk1"/>
                </a:solidFill>
                <a:latin typeface="Corbel"/>
                <a:ea typeface="Corbel"/>
                <a:cs typeface="Corbel"/>
                <a:sym typeface="Corbel"/>
              </a:rPr>
              <a:t>Unexcused Absences</a:t>
            </a:r>
            <a:endParaRPr sz="2300" b="0" i="0" u="sng" strike="noStrike" cap="none" dirty="0">
              <a:solidFill>
                <a:schemeClr val="dk1"/>
              </a:solidFill>
              <a:latin typeface="Corbel"/>
              <a:ea typeface="Corbel"/>
              <a:cs typeface="Corbel"/>
              <a:sym typeface="Corbel"/>
            </a:endParaRPr>
          </a:p>
          <a:p>
            <a:pPr marL="317500" marR="0" lvl="0" indent="-298450" algn="l" rtl="0">
              <a:lnSpc>
                <a:spcPct val="100000"/>
              </a:lnSpc>
              <a:spcBef>
                <a:spcPts val="0"/>
              </a:spcBef>
              <a:spcAft>
                <a:spcPts val="0"/>
              </a:spcAft>
              <a:buClr>
                <a:srgbClr val="000000"/>
              </a:buClr>
              <a:buSzPts val="2300"/>
              <a:buFont typeface="Corbel"/>
              <a:buChar char="●"/>
            </a:pPr>
            <a:r>
              <a:rPr lang="en-US" sz="2300" b="0" i="0" u="none" strike="noStrike" cap="none" dirty="0">
                <a:solidFill>
                  <a:schemeClr val="dk1"/>
                </a:solidFill>
                <a:latin typeface="Corbel"/>
                <a:ea typeface="Corbel"/>
                <a:cs typeface="Corbel"/>
                <a:sym typeface="Corbel"/>
              </a:rPr>
              <a:t>No notification to West-MEC </a:t>
            </a:r>
            <a:endParaRPr sz="7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700"/>
              <a:buFont typeface="Corbel"/>
              <a:buNone/>
            </a:pPr>
            <a:r>
              <a:rPr lang="en-US" sz="700" b="0" i="0" u="none" strike="noStrike" cap="none" dirty="0">
                <a:solidFill>
                  <a:schemeClr val="dk1"/>
                </a:solidFill>
                <a:latin typeface="Corbel"/>
                <a:ea typeface="Corbel"/>
                <a:cs typeface="Corbel"/>
                <a:sym typeface="Corbel"/>
              </a:rPr>
              <a:t>       </a:t>
            </a:r>
            <a:endParaRPr sz="7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700"/>
              <a:buFont typeface="Corbel"/>
              <a:buNone/>
            </a:pPr>
            <a:endParaRPr sz="7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700"/>
              <a:buFont typeface="Corbel"/>
              <a:buNone/>
            </a:pPr>
            <a:endParaRPr sz="7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700"/>
              <a:buFont typeface="Corbel"/>
              <a:buNone/>
            </a:pPr>
            <a:endParaRPr sz="7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700"/>
              <a:buFont typeface="Corbel"/>
              <a:buNone/>
            </a:pPr>
            <a:r>
              <a:rPr lang="en-US" sz="700" b="0" i="0" u="none" strike="noStrike" cap="none" dirty="0">
                <a:solidFill>
                  <a:schemeClr val="dk1"/>
                </a:solidFill>
                <a:latin typeface="Corbel"/>
                <a:ea typeface="Corbel"/>
                <a:cs typeface="Corbel"/>
                <a:sym typeface="Corbel"/>
              </a:rPr>
              <a:t>	</a:t>
            </a:r>
            <a:endParaRPr sz="7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300"/>
              <a:buFont typeface="Corbel"/>
              <a:buNone/>
            </a:pPr>
            <a:r>
              <a:rPr lang="en-US" sz="2300" b="0" i="1" u="none" strike="noStrike" cap="none" dirty="0" err="1">
                <a:solidFill>
                  <a:schemeClr val="dk1"/>
                </a:solidFill>
                <a:latin typeface="Corbel"/>
                <a:ea typeface="Corbel"/>
                <a:cs typeface="Corbel"/>
                <a:sym typeface="Corbel"/>
              </a:rPr>
              <a:t>Tardies</a:t>
            </a:r>
            <a:r>
              <a:rPr lang="en-US" sz="2300" b="0" i="1" u="none" strike="noStrike" cap="none" dirty="0">
                <a:solidFill>
                  <a:schemeClr val="dk1"/>
                </a:solidFill>
                <a:latin typeface="Corbel"/>
                <a:ea typeface="Corbel"/>
                <a:cs typeface="Corbel"/>
                <a:sym typeface="Corbel"/>
              </a:rPr>
              <a:t> and early departures may also impact attendance.</a:t>
            </a:r>
            <a:endParaRPr sz="1800" b="0" i="0" u="none" strike="noStrike" cap="none" dirty="0">
              <a:solidFill>
                <a:schemeClr val="dk1"/>
              </a:solidFill>
              <a:latin typeface="Corbel"/>
              <a:ea typeface="Corbel"/>
              <a:cs typeface="Corbel"/>
              <a:sym typeface="Corbe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7"/>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217" name="Google Shape;217;p17"/>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218" name="Google Shape;218;p1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19" name="Google Shape;219;p17"/>
          <p:cNvSpPr txBox="1"/>
          <p:nvPr/>
        </p:nvSpPr>
        <p:spPr>
          <a:xfrm>
            <a:off x="1389650" y="1929000"/>
            <a:ext cx="6147600" cy="3000000"/>
          </a:xfrm>
          <a:prstGeom prst="rect">
            <a:avLst/>
          </a:prstGeom>
          <a:noFill/>
          <a:ln>
            <a:noFill/>
          </a:ln>
        </p:spPr>
        <p:txBody>
          <a:bodyPr spcFirstLastPara="1" wrap="square" lIns="91425" tIns="91425" rIns="91425" bIns="91425" anchor="t" anchorCtr="0">
            <a:noAutofit/>
          </a:bodyPr>
          <a:lstStyle/>
          <a:p>
            <a:pPr marL="25400" marR="0" lvl="0" indent="0" algn="ctr" rtl="0">
              <a:lnSpc>
                <a:spcPct val="100000"/>
              </a:lnSpc>
              <a:spcBef>
                <a:spcPts val="0"/>
              </a:spcBef>
              <a:spcAft>
                <a:spcPts val="0"/>
              </a:spcAft>
              <a:buClr>
                <a:schemeClr val="dk1"/>
              </a:buClr>
              <a:buSzPts val="7700"/>
              <a:buFont typeface="Corbel"/>
              <a:buNone/>
            </a:pPr>
            <a:r>
              <a:rPr lang="en-US" sz="7700" b="0" i="0" u="none" strike="noStrike" cap="none" dirty="0">
                <a:solidFill>
                  <a:schemeClr val="dk1"/>
                </a:solidFill>
                <a:latin typeface="Corbel"/>
                <a:ea typeface="Corbel"/>
                <a:cs typeface="Corbel"/>
                <a:sym typeface="Corbel"/>
              </a:rPr>
              <a:t>CALENDAR</a:t>
            </a:r>
            <a:endParaRPr sz="7700" b="0" i="0" u="none" strike="noStrike" cap="none" dirty="0">
              <a:solidFill>
                <a:schemeClr val="dk1"/>
              </a:solidFill>
              <a:latin typeface="Corbel"/>
              <a:ea typeface="Corbel"/>
              <a:cs typeface="Corbel"/>
              <a:sym typeface="Corbel"/>
            </a:endParaRPr>
          </a:p>
        </p:txBody>
      </p:sp>
      <p:sp>
        <p:nvSpPr>
          <p:cNvPr id="220" name="Google Shape;220;p17"/>
          <p:cNvSpPr txBox="1"/>
          <p:nvPr/>
        </p:nvSpPr>
        <p:spPr>
          <a:xfrm>
            <a:off x="602550" y="3625825"/>
            <a:ext cx="7938900" cy="1448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300"/>
              <a:buFont typeface="Gill Sans"/>
              <a:buNone/>
            </a:pPr>
            <a:r>
              <a:rPr lang="en-US" sz="2300" b="0" i="0" u="none" strike="noStrike" cap="none" dirty="0">
                <a:solidFill>
                  <a:schemeClr val="dk1"/>
                </a:solidFill>
                <a:latin typeface="Gill Sans"/>
                <a:ea typeface="Gill Sans"/>
                <a:cs typeface="Gill Sans"/>
                <a:sym typeface="Gill Sans"/>
              </a:rPr>
              <a:t>West-MEC calendar differs from high school calendar.</a:t>
            </a:r>
            <a:endParaRPr sz="23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chemeClr val="dk1"/>
              </a:buClr>
              <a:buSzPts val="2300"/>
              <a:buFont typeface="Gill Sans"/>
              <a:buNone/>
            </a:pPr>
            <a:r>
              <a:rPr lang="en-US" sz="2300" b="0" i="0" u="none" strike="noStrike" cap="none" dirty="0">
                <a:solidFill>
                  <a:schemeClr val="dk1"/>
                </a:solidFill>
                <a:latin typeface="Gill Sans"/>
                <a:ea typeface="Gill Sans"/>
                <a:cs typeface="Gill Sans"/>
                <a:sym typeface="Gill Sans"/>
              </a:rPr>
              <a:t>Please follow West-MEC calendar for Culinary schedule. </a:t>
            </a:r>
            <a:r>
              <a:rPr lang="en-US" sz="2700" b="0" i="0" u="none" strike="noStrike" cap="none" dirty="0">
                <a:solidFill>
                  <a:schemeClr val="dk1"/>
                </a:solidFill>
                <a:latin typeface="Gill Sans"/>
                <a:ea typeface="Gill Sans"/>
                <a:cs typeface="Gill Sans"/>
                <a:sym typeface="Gill Sans"/>
              </a:rPr>
              <a:t> </a:t>
            </a:r>
            <a:endParaRPr sz="1800" b="0" i="0" u="none" strike="noStrike" cap="none" dirty="0">
              <a:solidFill>
                <a:schemeClr val="dk1"/>
              </a:solidFill>
              <a:latin typeface="Corbel"/>
              <a:ea typeface="Corbel"/>
              <a:cs typeface="Corbel"/>
              <a:sym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8"/>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227" name="Google Shape;227;p18"/>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228" name="Google Shape;228;p18"/>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229" name="Google Shape;229;p18"/>
          <p:cNvPicPr preferRelativeResize="0"/>
          <p:nvPr/>
        </p:nvPicPr>
        <p:blipFill rotWithShape="1">
          <a:blip r:embed="rId4">
            <a:alphaModFix/>
          </a:blip>
          <a:srcRect/>
          <a:stretch/>
        </p:blipFill>
        <p:spPr>
          <a:xfrm>
            <a:off x="400051" y="1420541"/>
            <a:ext cx="4096637" cy="2695575"/>
          </a:xfrm>
          <a:prstGeom prst="rect">
            <a:avLst/>
          </a:prstGeom>
          <a:noFill/>
          <a:ln>
            <a:noFill/>
          </a:ln>
        </p:spPr>
      </p:pic>
      <p:pic>
        <p:nvPicPr>
          <p:cNvPr id="230" name="Google Shape;230;p18"/>
          <p:cNvPicPr preferRelativeResize="0"/>
          <p:nvPr/>
        </p:nvPicPr>
        <p:blipFill rotWithShape="1">
          <a:blip r:embed="rId5">
            <a:alphaModFix/>
          </a:blip>
          <a:srcRect/>
          <a:stretch/>
        </p:blipFill>
        <p:spPr>
          <a:xfrm>
            <a:off x="4782613" y="1463426"/>
            <a:ext cx="4038600" cy="2695575"/>
          </a:xfrm>
          <a:prstGeom prst="rect">
            <a:avLst/>
          </a:prstGeom>
          <a:noFill/>
          <a:ln>
            <a:noFill/>
          </a:ln>
        </p:spPr>
      </p:pic>
      <p:sp>
        <p:nvSpPr>
          <p:cNvPr id="231" name="Google Shape;231;p18"/>
          <p:cNvSpPr txBox="1"/>
          <p:nvPr/>
        </p:nvSpPr>
        <p:spPr>
          <a:xfrm>
            <a:off x="400050" y="4223375"/>
            <a:ext cx="8515500" cy="18837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chemeClr val="dk1"/>
              </a:buClr>
              <a:buSzPts val="2800"/>
              <a:buFont typeface="Corbel"/>
              <a:buNone/>
            </a:pPr>
            <a:r>
              <a:rPr lang="en-US" sz="2400" b="0" i="0" u="none" strike="noStrike" cap="none" dirty="0">
                <a:solidFill>
                  <a:schemeClr val="dk1"/>
                </a:solidFill>
                <a:latin typeface="Corbel"/>
                <a:ea typeface="Corbel"/>
                <a:cs typeface="Corbel"/>
                <a:sym typeface="Corbel"/>
              </a:rPr>
              <a:t>Which  one of these chefs would you trust to cook your food?</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EMCC Culinary Arts requires uniforms, good personal hygiene, and professional behavior during class meeting times.</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800"/>
              <a:buFont typeface="Corbel"/>
              <a:buNone/>
            </a:pPr>
            <a:endParaRPr sz="2800" b="0" i="0" u="none" strike="noStrike" cap="none" dirty="0">
              <a:solidFill>
                <a:schemeClr val="dk1"/>
              </a:solidFill>
              <a:latin typeface="Corbel"/>
              <a:ea typeface="Corbel"/>
              <a:cs typeface="Corbel"/>
              <a:sym typeface="Corbel"/>
            </a:endParaRPr>
          </a:p>
        </p:txBody>
      </p:sp>
      <p:sp>
        <p:nvSpPr>
          <p:cNvPr id="232" name="Google Shape;232;p18"/>
          <p:cNvSpPr txBox="1"/>
          <p:nvPr/>
        </p:nvSpPr>
        <p:spPr>
          <a:xfrm>
            <a:off x="2858264" y="519533"/>
            <a:ext cx="407695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dirty="0">
                <a:solidFill>
                  <a:schemeClr val="dk1"/>
                </a:solidFill>
                <a:latin typeface="Corbel"/>
                <a:ea typeface="Corbel"/>
                <a:cs typeface="Corbel"/>
                <a:sym typeface="Corbel"/>
              </a:rPr>
              <a:t>DRESS CODE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3" name="Google Shape;73;p2"/>
          <p:cNvSpPr/>
          <p:nvPr/>
        </p:nvSpPr>
        <p:spPr>
          <a:xfrm>
            <a:off x="600225" y="1592636"/>
            <a:ext cx="8268900" cy="2325600"/>
          </a:xfrm>
          <a:prstGeom prst="rect">
            <a:avLst/>
          </a:prstGeom>
          <a:noFill/>
          <a:ln>
            <a:noFill/>
          </a:ln>
        </p:spPr>
        <p:txBody>
          <a:bodyPr spcFirstLastPara="1" wrap="square" lIns="0" tIns="0" rIns="28575" bIns="0" anchor="t" anchorCtr="0">
            <a:noAutofit/>
          </a:bodyPr>
          <a:lstStyle/>
          <a:p>
            <a:pPr marL="0" marR="0" lvl="0" indent="0" algn="ctr" rtl="0">
              <a:lnSpc>
                <a:spcPct val="100000"/>
              </a:lnSpc>
              <a:spcBef>
                <a:spcPts val="0"/>
              </a:spcBef>
              <a:spcAft>
                <a:spcPts val="0"/>
              </a:spcAft>
              <a:buClr>
                <a:schemeClr val="dk1"/>
              </a:buClr>
              <a:buSzPts val="6000"/>
              <a:buFont typeface="Corbel"/>
              <a:buNone/>
            </a:pPr>
            <a:r>
              <a:rPr lang="en-US" sz="6000" b="0" i="0" u="none" strike="noStrike" cap="none" dirty="0">
                <a:solidFill>
                  <a:schemeClr val="dk1"/>
                </a:solidFill>
                <a:latin typeface="Corbel"/>
                <a:ea typeface="Corbel"/>
                <a:cs typeface="Corbel"/>
                <a:sym typeface="Corbel"/>
              </a:rPr>
              <a:t>Culinary Arts</a:t>
            </a:r>
            <a:endParaRPr sz="6000" b="0" i="0" u="none" strike="noStrike" cap="none" dirty="0">
              <a:solidFill>
                <a:schemeClr val="dk1"/>
              </a:solidFill>
              <a:latin typeface="Corbel"/>
              <a:ea typeface="Corbel"/>
              <a:cs typeface="Corbel"/>
              <a:sym typeface="Corbel"/>
            </a:endParaRPr>
          </a:p>
          <a:p>
            <a:pPr marL="25400" marR="0" lvl="0" indent="0" algn="ctr" rtl="0">
              <a:lnSpc>
                <a:spcPct val="100000"/>
              </a:lnSpc>
              <a:spcBef>
                <a:spcPts val="0"/>
              </a:spcBef>
              <a:spcAft>
                <a:spcPts val="0"/>
              </a:spcAft>
              <a:buClr>
                <a:schemeClr val="dk1"/>
              </a:buClr>
              <a:buSzPts val="6000"/>
              <a:buFont typeface="Corbel"/>
              <a:buNone/>
            </a:pPr>
            <a:r>
              <a:rPr lang="en-US" sz="6000" b="0" i="0" u="none" strike="noStrike" cap="none" dirty="0">
                <a:solidFill>
                  <a:schemeClr val="dk1"/>
                </a:solidFill>
                <a:latin typeface="Corbel"/>
                <a:ea typeface="Corbel"/>
                <a:cs typeface="Corbel"/>
                <a:sym typeface="Corbel"/>
              </a:rPr>
              <a:t>1 year program</a:t>
            </a:r>
            <a:endParaRPr sz="6000" b="0" i="0" u="none" strike="noStrike" cap="none" dirty="0">
              <a:solidFill>
                <a:schemeClr val="dk1"/>
              </a:solidFill>
              <a:latin typeface="Corbel"/>
              <a:ea typeface="Corbel"/>
              <a:cs typeface="Corbel"/>
              <a:sym typeface="Corbel"/>
            </a:endParaRPr>
          </a:p>
        </p:txBody>
      </p:sp>
      <p:pic>
        <p:nvPicPr>
          <p:cNvPr id="74" name="Google Shape;74;p2"/>
          <p:cNvPicPr preferRelativeResize="0"/>
          <p:nvPr/>
        </p:nvPicPr>
        <p:blipFill rotWithShape="1">
          <a:blip r:embed="rId4">
            <a:alphaModFix/>
          </a:blip>
          <a:srcRect/>
          <a:stretch/>
        </p:blipFill>
        <p:spPr>
          <a:xfrm>
            <a:off x="3095656" y="4131345"/>
            <a:ext cx="3278037" cy="1219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20"/>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49" name="Google Shape;249;p20"/>
          <p:cNvSpPr txBox="1">
            <a:spLocks noGrp="1"/>
          </p:cNvSpPr>
          <p:nvPr>
            <p:ph type="title"/>
          </p:nvPr>
        </p:nvSpPr>
        <p:spPr>
          <a:xfrm>
            <a:off x="361700" y="497700"/>
            <a:ext cx="8507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2900" dirty="0"/>
              <a:t>MANDATORY DRESS CODE FOR LAB BASED COURSES</a:t>
            </a:r>
            <a:br>
              <a:rPr lang="en-US" sz="300" dirty="0"/>
            </a:br>
            <a:endParaRPr sz="2700" dirty="0"/>
          </a:p>
        </p:txBody>
      </p:sp>
      <p:sp>
        <p:nvSpPr>
          <p:cNvPr id="250" name="Google Shape;250;p20"/>
          <p:cNvSpPr txBox="1">
            <a:spLocks noGrp="1"/>
          </p:cNvSpPr>
          <p:nvPr>
            <p:ph type="body" idx="1"/>
          </p:nvPr>
        </p:nvSpPr>
        <p:spPr>
          <a:xfrm>
            <a:off x="137782" y="2322994"/>
            <a:ext cx="8794800" cy="4748400"/>
          </a:xfrm>
          <a:prstGeom prst="rect">
            <a:avLst/>
          </a:prstGeom>
          <a:noFill/>
          <a:ln>
            <a:noFill/>
          </a:ln>
        </p:spPr>
        <p:txBody>
          <a:bodyPr spcFirstLastPara="1" wrap="square" lIns="91425" tIns="45700" rIns="91425" bIns="45700" anchor="ctr" anchorCtr="0">
            <a:noAutofit/>
          </a:bodyPr>
          <a:lstStyle/>
          <a:p>
            <a:pPr marL="457200" lvl="0" indent="-381635" algn="l" rtl="0">
              <a:lnSpc>
                <a:spcPct val="100000"/>
              </a:lnSpc>
              <a:spcBef>
                <a:spcPts val="360"/>
              </a:spcBef>
              <a:spcAft>
                <a:spcPts val="0"/>
              </a:spcAft>
              <a:buClr>
                <a:schemeClr val="dk1"/>
              </a:buClr>
              <a:buSzPts val="2410"/>
              <a:buChar char="•"/>
            </a:pPr>
            <a:r>
              <a:rPr lang="en-US" sz="1800" b="1" dirty="0"/>
              <a:t>For Culinary Lab Courses, students must follow the uniform guidelines below.  Students are not allowed to wear uniforms from an outside business or other organization.</a:t>
            </a:r>
            <a:endParaRPr sz="1800" dirty="0"/>
          </a:p>
          <a:p>
            <a:pPr marL="457200" lvl="0" indent="-381635" algn="l" rtl="0">
              <a:lnSpc>
                <a:spcPct val="100000"/>
              </a:lnSpc>
              <a:spcBef>
                <a:spcPts val="360"/>
              </a:spcBef>
              <a:spcAft>
                <a:spcPts val="0"/>
              </a:spcAft>
              <a:buClr>
                <a:schemeClr val="dk1"/>
              </a:buClr>
              <a:buSzPts val="2410"/>
              <a:buChar char="•"/>
            </a:pPr>
            <a:r>
              <a:rPr lang="en-US" sz="1800" b="1" u="sng" dirty="0"/>
              <a:t>Purchase from EMCC Bookstore:</a:t>
            </a:r>
            <a:endParaRPr sz="1800" dirty="0"/>
          </a:p>
          <a:p>
            <a:pPr marL="457200" lvl="0" indent="-381635" algn="l" rtl="0">
              <a:lnSpc>
                <a:spcPct val="100000"/>
              </a:lnSpc>
              <a:spcBef>
                <a:spcPts val="360"/>
              </a:spcBef>
              <a:spcAft>
                <a:spcPts val="0"/>
              </a:spcAft>
              <a:buClr>
                <a:schemeClr val="dk1"/>
              </a:buClr>
              <a:buSzPts val="2410"/>
              <a:buChar char="•"/>
            </a:pPr>
            <a:r>
              <a:rPr lang="en-US" sz="1600" dirty="0"/>
              <a:t>2 </a:t>
            </a:r>
            <a:r>
              <a:rPr lang="en-US" sz="1600" dirty="0" err="1"/>
              <a:t>ea</a:t>
            </a:r>
            <a:r>
              <a:rPr lang="en-US" sz="1600" dirty="0"/>
              <a:t> Chef Jackets-clean and wrinkle free for class</a:t>
            </a:r>
            <a:endParaRPr sz="2200" dirty="0"/>
          </a:p>
          <a:p>
            <a:pPr marL="457200" lvl="0" indent="-381635" algn="l" rtl="0">
              <a:lnSpc>
                <a:spcPct val="100000"/>
              </a:lnSpc>
              <a:spcBef>
                <a:spcPts val="360"/>
              </a:spcBef>
              <a:spcAft>
                <a:spcPts val="0"/>
              </a:spcAft>
              <a:buClr>
                <a:schemeClr val="dk1"/>
              </a:buClr>
              <a:buSzPts val="2410"/>
              <a:buChar char="•"/>
            </a:pPr>
            <a:r>
              <a:rPr lang="en-US" sz="1600" dirty="0"/>
              <a:t>2 </a:t>
            </a:r>
            <a:r>
              <a:rPr lang="en-US" sz="1600" dirty="0" err="1"/>
              <a:t>ea</a:t>
            </a:r>
            <a:r>
              <a:rPr lang="en-US" sz="1600" dirty="0"/>
              <a:t> Check Pants</a:t>
            </a:r>
            <a:endParaRPr sz="2200" dirty="0"/>
          </a:p>
          <a:p>
            <a:pPr marL="457200" lvl="0" indent="-381635" algn="l" rtl="0">
              <a:lnSpc>
                <a:spcPct val="100000"/>
              </a:lnSpc>
              <a:spcBef>
                <a:spcPts val="360"/>
              </a:spcBef>
              <a:spcAft>
                <a:spcPts val="0"/>
              </a:spcAft>
              <a:buClr>
                <a:schemeClr val="dk1"/>
              </a:buClr>
              <a:buSzPts val="2410"/>
              <a:buChar char="•"/>
            </a:pPr>
            <a:r>
              <a:rPr lang="en-US" sz="1600" dirty="0"/>
              <a:t>2 </a:t>
            </a:r>
            <a:r>
              <a:rPr lang="en-US" sz="1600" dirty="0" err="1"/>
              <a:t>ea</a:t>
            </a:r>
            <a:r>
              <a:rPr lang="en-US" sz="1600" dirty="0"/>
              <a:t> Beanie Hat-hair above shoulders and restrained under hat</a:t>
            </a:r>
            <a:endParaRPr sz="2200" dirty="0"/>
          </a:p>
          <a:p>
            <a:pPr marL="457200" lvl="0" indent="-381635" algn="l" rtl="0">
              <a:lnSpc>
                <a:spcPct val="100000"/>
              </a:lnSpc>
              <a:spcBef>
                <a:spcPts val="360"/>
              </a:spcBef>
              <a:spcAft>
                <a:spcPts val="0"/>
              </a:spcAft>
              <a:buClr>
                <a:schemeClr val="dk1"/>
              </a:buClr>
              <a:buSzPts val="2410"/>
              <a:buChar char="•"/>
            </a:pPr>
            <a:r>
              <a:rPr lang="en-US" sz="1600" dirty="0"/>
              <a:t>2 </a:t>
            </a:r>
            <a:r>
              <a:rPr lang="en-US" sz="1600" dirty="0" err="1"/>
              <a:t>ea</a:t>
            </a:r>
            <a:r>
              <a:rPr lang="en-US" sz="1600" dirty="0"/>
              <a:t> Aprons-clean and wrinkle free for class</a:t>
            </a:r>
            <a:endParaRPr sz="2200" dirty="0"/>
          </a:p>
          <a:p>
            <a:pPr marL="457200" lvl="0" indent="-381635" algn="l" rtl="0">
              <a:lnSpc>
                <a:spcPct val="100000"/>
              </a:lnSpc>
              <a:spcBef>
                <a:spcPts val="360"/>
              </a:spcBef>
              <a:spcAft>
                <a:spcPts val="0"/>
              </a:spcAft>
              <a:buClr>
                <a:schemeClr val="dk1"/>
              </a:buClr>
              <a:buSzPts val="2410"/>
              <a:buChar char="•"/>
            </a:pPr>
            <a:r>
              <a:rPr lang="en-US" sz="1800" b="1" u="sng" dirty="0"/>
              <a:t>Students Purchase on their Own:</a:t>
            </a:r>
            <a:endParaRPr sz="1800" dirty="0"/>
          </a:p>
          <a:p>
            <a:pPr marL="457200" lvl="0" indent="-381635" algn="l" rtl="0">
              <a:lnSpc>
                <a:spcPct val="100000"/>
              </a:lnSpc>
              <a:spcBef>
                <a:spcPts val="360"/>
              </a:spcBef>
              <a:spcAft>
                <a:spcPts val="0"/>
              </a:spcAft>
              <a:buClr>
                <a:schemeClr val="dk1"/>
              </a:buClr>
              <a:buSzPts val="2410"/>
              <a:buChar char="•"/>
            </a:pPr>
            <a:r>
              <a:rPr lang="en-US" sz="1600" dirty="0"/>
              <a:t>White T-Shirts-to be worn under chef jacket</a:t>
            </a:r>
            <a:endParaRPr sz="2200" dirty="0"/>
          </a:p>
          <a:p>
            <a:pPr marL="457200" lvl="0" indent="-381635" algn="l" rtl="0">
              <a:lnSpc>
                <a:spcPct val="100000"/>
              </a:lnSpc>
              <a:spcBef>
                <a:spcPts val="360"/>
              </a:spcBef>
              <a:spcAft>
                <a:spcPts val="0"/>
              </a:spcAft>
              <a:buClr>
                <a:schemeClr val="dk1"/>
              </a:buClr>
              <a:buSzPts val="2410"/>
              <a:buChar char="•"/>
            </a:pPr>
            <a:r>
              <a:rPr lang="en-US" sz="1600" dirty="0"/>
              <a:t>Black shoes, Smooth Surface / Easy Clean, Non-slip, closed toe</a:t>
            </a:r>
            <a:endParaRPr sz="2200" dirty="0"/>
          </a:p>
          <a:p>
            <a:pPr marL="457200" lvl="0" indent="-381635" algn="l" rtl="0">
              <a:lnSpc>
                <a:spcPct val="100000"/>
              </a:lnSpc>
              <a:spcBef>
                <a:spcPts val="360"/>
              </a:spcBef>
              <a:spcAft>
                <a:spcPts val="0"/>
              </a:spcAft>
              <a:buClr>
                <a:schemeClr val="dk1"/>
              </a:buClr>
              <a:buSzPts val="2410"/>
              <a:buChar char="•"/>
            </a:pPr>
            <a:r>
              <a:rPr lang="en-US" sz="1600" dirty="0"/>
              <a:t>Socks that fit above the ankle (for protection from hot liquid spills)</a:t>
            </a:r>
            <a:endParaRPr sz="2200" dirty="0"/>
          </a:p>
          <a:p>
            <a:pPr marL="0" lvl="0" indent="0" algn="l" rtl="0">
              <a:lnSpc>
                <a:spcPct val="100000"/>
              </a:lnSpc>
              <a:spcBef>
                <a:spcPts val="0"/>
              </a:spcBef>
              <a:spcAft>
                <a:spcPts val="0"/>
              </a:spcAft>
              <a:buSzPts val="2610"/>
              <a:buNone/>
            </a:pPr>
            <a:endParaRPr sz="1800" dirty="0"/>
          </a:p>
          <a:p>
            <a:pPr marL="0" lvl="0" indent="0" algn="l" rtl="0">
              <a:lnSpc>
                <a:spcPct val="100000"/>
              </a:lnSpc>
              <a:spcBef>
                <a:spcPts val="0"/>
              </a:spcBef>
              <a:spcAft>
                <a:spcPts val="0"/>
              </a:spcAft>
              <a:buSzPts val="2610"/>
              <a:buNone/>
            </a:pPr>
            <a:endParaRPr sz="2200" dirty="0"/>
          </a:p>
          <a:p>
            <a:pPr marL="0" lvl="0" indent="0" algn="l" rtl="0">
              <a:lnSpc>
                <a:spcPct val="100000"/>
              </a:lnSpc>
              <a:spcBef>
                <a:spcPts val="0"/>
              </a:spcBef>
              <a:spcAft>
                <a:spcPts val="0"/>
              </a:spcAft>
              <a:buSzPts val="2610"/>
              <a:buNone/>
            </a:pPr>
            <a:endParaRPr sz="2200" dirty="0"/>
          </a:p>
          <a:p>
            <a:pPr marL="0" lvl="0" indent="0" algn="l" rtl="0">
              <a:lnSpc>
                <a:spcPct val="100000"/>
              </a:lnSpc>
              <a:spcBef>
                <a:spcPts val="0"/>
              </a:spcBef>
              <a:spcAft>
                <a:spcPts val="0"/>
              </a:spcAft>
              <a:buSzPts val="2610"/>
              <a:buNone/>
            </a:pPr>
            <a:endParaRPr sz="2200" dirty="0"/>
          </a:p>
          <a:p>
            <a:pPr marL="457200" lvl="0" indent="-228600" algn="l" rtl="0">
              <a:lnSpc>
                <a:spcPct val="100000"/>
              </a:lnSpc>
              <a:spcBef>
                <a:spcPts val="360"/>
              </a:spcBef>
              <a:spcAft>
                <a:spcPts val="0"/>
              </a:spcAft>
              <a:buSzPts val="2610"/>
              <a:buNone/>
            </a:pPr>
            <a:endParaRPr sz="2200" dirty="0"/>
          </a:p>
        </p:txBody>
      </p:sp>
      <p:pic>
        <p:nvPicPr>
          <p:cNvPr id="251" name="Google Shape;251;p20" descr="The Importance of Clean Chef Uniforms for the Food Industry | Prudential  Uniforms"/>
          <p:cNvPicPr preferRelativeResize="0"/>
          <p:nvPr/>
        </p:nvPicPr>
        <p:blipFill rotWithShape="1">
          <a:blip r:embed="rId4">
            <a:alphaModFix/>
          </a:blip>
          <a:srcRect/>
          <a:stretch/>
        </p:blipFill>
        <p:spPr>
          <a:xfrm>
            <a:off x="7129604" y="2177065"/>
            <a:ext cx="1652840" cy="2248094"/>
          </a:xfrm>
          <a:prstGeom prst="rect">
            <a:avLst/>
          </a:prstGeom>
          <a:noFill/>
          <a:ln>
            <a:noFill/>
          </a:ln>
        </p:spPr>
      </p:pic>
      <p:pic>
        <p:nvPicPr>
          <p:cNvPr id="252" name="Google Shape;252;p20" descr="Men's S Sport By Skechers Brise Slip Resistant Sneakers - Black : Target"/>
          <p:cNvPicPr preferRelativeResize="0"/>
          <p:nvPr/>
        </p:nvPicPr>
        <p:blipFill rotWithShape="1">
          <a:blip r:embed="rId5">
            <a:alphaModFix/>
          </a:blip>
          <a:srcRect/>
          <a:stretch/>
        </p:blipFill>
        <p:spPr>
          <a:xfrm>
            <a:off x="6979402" y="4267200"/>
            <a:ext cx="1953244" cy="19532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9"/>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239" name="Google Shape;239;p19"/>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240" name="Google Shape;240;p19"/>
          <p:cNvPicPr preferRelativeResize="0"/>
          <p:nvPr/>
        </p:nvPicPr>
        <p:blipFill rotWithShape="1">
          <a:blip r:embed="rId3">
            <a:alphaModFix/>
          </a:blip>
          <a:srcRect/>
          <a:stretch/>
        </p:blipFill>
        <p:spPr>
          <a:xfrm>
            <a:off x="0" y="275207"/>
            <a:ext cx="9144000" cy="6858000"/>
          </a:xfrm>
          <a:prstGeom prst="rect">
            <a:avLst/>
          </a:prstGeom>
          <a:noFill/>
          <a:ln>
            <a:noFill/>
          </a:ln>
        </p:spPr>
      </p:pic>
      <p:sp>
        <p:nvSpPr>
          <p:cNvPr id="241" name="Google Shape;241;p19"/>
          <p:cNvSpPr txBox="1"/>
          <p:nvPr/>
        </p:nvSpPr>
        <p:spPr>
          <a:xfrm>
            <a:off x="721900" y="583875"/>
            <a:ext cx="8036400" cy="3000000"/>
          </a:xfrm>
          <a:prstGeom prst="rect">
            <a:avLst/>
          </a:prstGeom>
          <a:noFill/>
          <a:ln>
            <a:noFill/>
          </a:ln>
        </p:spPr>
        <p:txBody>
          <a:bodyPr spcFirstLastPara="1" wrap="square" lIns="91425" tIns="91425" rIns="91425" bIns="91425" anchor="t" anchorCtr="0">
            <a:noAutofit/>
          </a:bodyPr>
          <a:lstStyle/>
          <a:p>
            <a:pPr marL="25400" marR="0" lvl="0" indent="0" algn="ctr" rtl="0">
              <a:lnSpc>
                <a:spcPct val="100000"/>
              </a:lnSpc>
              <a:spcBef>
                <a:spcPts val="0"/>
              </a:spcBef>
              <a:spcAft>
                <a:spcPts val="0"/>
              </a:spcAft>
              <a:buClr>
                <a:schemeClr val="dk1"/>
              </a:buClr>
              <a:buSzPts val="7000"/>
              <a:buFont typeface="Corbel"/>
              <a:buNone/>
            </a:pPr>
            <a:r>
              <a:rPr lang="en-US" sz="5400" b="0" i="0" u="none" strike="noStrike" cap="none" dirty="0">
                <a:solidFill>
                  <a:schemeClr val="dk1"/>
                </a:solidFill>
                <a:latin typeface="Corbel"/>
                <a:ea typeface="Corbel"/>
                <a:cs typeface="Corbel"/>
                <a:sym typeface="Corbel"/>
              </a:rPr>
              <a:t>Department Policies</a:t>
            </a:r>
          </a:p>
          <a:p>
            <a:pPr marL="25400" marR="0" lvl="0" indent="0" algn="ctr" rtl="0">
              <a:lnSpc>
                <a:spcPct val="100000"/>
              </a:lnSpc>
              <a:spcBef>
                <a:spcPts val="0"/>
              </a:spcBef>
              <a:spcAft>
                <a:spcPts val="0"/>
              </a:spcAft>
              <a:buClr>
                <a:schemeClr val="dk1"/>
              </a:buClr>
              <a:buSzPts val="7000"/>
              <a:buFont typeface="Corbel"/>
              <a:buNone/>
            </a:pPr>
            <a:r>
              <a:rPr lang="en-US" sz="5400" dirty="0">
                <a:solidFill>
                  <a:schemeClr val="dk1"/>
                </a:solidFill>
                <a:latin typeface="Corbel"/>
                <a:ea typeface="Corbel"/>
                <a:cs typeface="Corbel"/>
                <a:sym typeface="Corbel"/>
              </a:rPr>
              <a:t>Syllabus Review</a:t>
            </a:r>
          </a:p>
          <a:p>
            <a:pPr marL="25400" marR="0" lvl="0" indent="0" algn="l" rtl="0">
              <a:lnSpc>
                <a:spcPct val="100000"/>
              </a:lnSpc>
              <a:spcBef>
                <a:spcPts val="0"/>
              </a:spcBef>
              <a:spcAft>
                <a:spcPts val="0"/>
              </a:spcAft>
              <a:buClr>
                <a:schemeClr val="dk1"/>
              </a:buClr>
              <a:buSzPts val="7000"/>
              <a:buFont typeface="Corbel"/>
              <a:buNone/>
            </a:pPr>
            <a:endParaRPr sz="1800" b="0" i="0" u="none" strike="noStrike" cap="none" dirty="0">
              <a:solidFill>
                <a:schemeClr val="dk1"/>
              </a:solidFill>
              <a:latin typeface="Corbel"/>
              <a:ea typeface="Corbel"/>
              <a:cs typeface="Corbel"/>
              <a:sym typeface="Corbel"/>
            </a:endParaRPr>
          </a:p>
        </p:txBody>
      </p:sp>
      <p:pic>
        <p:nvPicPr>
          <p:cNvPr id="243" name="Google Shape;243;p19" descr="Shauna.jpg"/>
          <p:cNvPicPr preferRelativeResize="0"/>
          <p:nvPr/>
        </p:nvPicPr>
        <p:blipFill rotWithShape="1">
          <a:blip r:embed="rId4">
            <a:alphaModFix/>
          </a:blip>
          <a:srcRect/>
          <a:stretch/>
        </p:blipFill>
        <p:spPr>
          <a:xfrm>
            <a:off x="6233746" y="3022276"/>
            <a:ext cx="2713287" cy="1792179"/>
          </a:xfrm>
          <a:prstGeom prst="rect">
            <a:avLst/>
          </a:prstGeom>
          <a:ln>
            <a:noFill/>
          </a:ln>
          <a:effectLst>
            <a:softEdge rad="112500"/>
          </a:effectLst>
        </p:spPr>
      </p:pic>
      <p:sp>
        <p:nvSpPr>
          <p:cNvPr id="2" name="TextBox 1">
            <a:extLst>
              <a:ext uri="{FF2B5EF4-FFF2-40B4-BE49-F238E27FC236}">
                <a16:creationId xmlns:a16="http://schemas.microsoft.com/office/drawing/2014/main" id="{702A5219-0EA7-46E8-B6C4-4FFF437BCD56}"/>
              </a:ext>
            </a:extLst>
          </p:cNvPr>
          <p:cNvSpPr txBox="1"/>
          <p:nvPr/>
        </p:nvSpPr>
        <p:spPr>
          <a:xfrm>
            <a:off x="1407110" y="3299375"/>
            <a:ext cx="5824709" cy="2523768"/>
          </a:xfrm>
          <a:prstGeom prst="rect">
            <a:avLst/>
          </a:prstGeom>
          <a:noFill/>
        </p:spPr>
        <p:txBody>
          <a:bodyPr wrap="square" rtlCol="0">
            <a:spAutoFit/>
          </a:bodyPr>
          <a:lstStyle/>
          <a:p>
            <a:pPr marL="285750" lvl="1" indent="-285750">
              <a:buFont typeface="Arial" panose="020B0604020202020204" pitchFamily="34" charset="0"/>
              <a:buChar char="•"/>
            </a:pPr>
            <a:r>
              <a:rPr lang="en-US" sz="4800" dirty="0"/>
              <a:t>Technology</a:t>
            </a:r>
          </a:p>
          <a:p>
            <a:pPr marL="285750" lvl="1" indent="-285750">
              <a:buFont typeface="Arial" panose="020B0604020202020204" pitchFamily="34" charset="0"/>
              <a:buChar char="•"/>
            </a:pPr>
            <a:r>
              <a:rPr lang="en-US" sz="4800" dirty="0"/>
              <a:t>Uniforms</a:t>
            </a:r>
          </a:p>
          <a:p>
            <a:pPr marL="285750" lvl="1" indent="-285750">
              <a:buFont typeface="Arial" panose="020B0604020202020204" pitchFamily="34" charset="0"/>
              <a:buChar char="•"/>
            </a:pPr>
            <a:r>
              <a:rPr lang="en-US" sz="4800" dirty="0"/>
              <a:t>Hygiene</a:t>
            </a:r>
          </a:p>
          <a:p>
            <a:pPr marL="285750" lvl="8" indent="-285750">
              <a:buFont typeface="Courier New" panose="02070309020205020404" pitchFamily="49" charset="0"/>
              <a:buChar char="o"/>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1"/>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259" name="Google Shape;259;p21"/>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260" name="Google Shape;260;p2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61" name="Google Shape;261;p21"/>
          <p:cNvSpPr txBox="1"/>
          <p:nvPr/>
        </p:nvSpPr>
        <p:spPr>
          <a:xfrm>
            <a:off x="708700" y="545150"/>
            <a:ext cx="7381200" cy="3000000"/>
          </a:xfrm>
          <a:prstGeom prst="rect">
            <a:avLst/>
          </a:prstGeom>
          <a:noFill/>
          <a:ln>
            <a:noFill/>
          </a:ln>
        </p:spPr>
        <p:txBody>
          <a:bodyPr spcFirstLastPara="1" wrap="square" lIns="91425" tIns="91425" rIns="91425" bIns="91425" anchor="t" anchorCtr="0">
            <a:noAutofit/>
          </a:bodyPr>
          <a:lstStyle/>
          <a:p>
            <a:pPr marL="25400" marR="0" lvl="0" indent="0" algn="l" rtl="0">
              <a:lnSpc>
                <a:spcPct val="100000"/>
              </a:lnSpc>
              <a:spcBef>
                <a:spcPts val="0"/>
              </a:spcBef>
              <a:spcAft>
                <a:spcPts val="0"/>
              </a:spcAft>
              <a:buClr>
                <a:schemeClr val="dk1"/>
              </a:buClr>
              <a:buSzPts val="6000"/>
              <a:buFont typeface="Corbel"/>
              <a:buNone/>
            </a:pPr>
            <a:r>
              <a:rPr lang="en-US" sz="6000" b="0" i="0" u="none" strike="noStrike" cap="none" dirty="0">
                <a:solidFill>
                  <a:schemeClr val="dk1"/>
                </a:solidFill>
                <a:latin typeface="Corbel"/>
                <a:ea typeface="Corbel"/>
                <a:cs typeface="Corbel"/>
                <a:sym typeface="Corbel"/>
              </a:rPr>
              <a:t>WHAT TO EXPECT</a:t>
            </a:r>
            <a:endParaRPr sz="6000" b="0" i="0" u="none" strike="noStrike" cap="none" dirty="0">
              <a:solidFill>
                <a:schemeClr val="dk1"/>
              </a:solidFill>
              <a:latin typeface="Corbel"/>
              <a:ea typeface="Corbel"/>
              <a:cs typeface="Corbel"/>
              <a:sym typeface="Corbel"/>
            </a:endParaRPr>
          </a:p>
        </p:txBody>
      </p:sp>
      <p:sp>
        <p:nvSpPr>
          <p:cNvPr id="262" name="Google Shape;262;p21"/>
          <p:cNvSpPr txBox="1"/>
          <p:nvPr/>
        </p:nvSpPr>
        <p:spPr>
          <a:xfrm>
            <a:off x="654175" y="1570000"/>
            <a:ext cx="5102700" cy="48639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90000"/>
              </a:lnSpc>
              <a:spcBef>
                <a:spcPts val="1000"/>
              </a:spcBef>
              <a:spcAft>
                <a:spcPts val="0"/>
              </a:spcAft>
              <a:buClr>
                <a:schemeClr val="dk1"/>
              </a:buClr>
              <a:buSzPts val="2200"/>
              <a:buFont typeface="Arial"/>
              <a:buChar char="•"/>
            </a:pPr>
            <a:r>
              <a:rPr lang="en-US" sz="1800" b="0" i="0" u="none" strike="noStrike" cap="none" dirty="0">
                <a:solidFill>
                  <a:schemeClr val="dk1"/>
                </a:solidFill>
                <a:latin typeface="Corbel"/>
                <a:ea typeface="Corbel"/>
                <a:cs typeface="Corbel"/>
                <a:sym typeface="Corbel"/>
              </a:rPr>
              <a:t>Knives and other tools will be provided by the college</a:t>
            </a:r>
            <a:endParaRPr sz="18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ts val="2200"/>
              <a:buFont typeface="Arial"/>
              <a:buChar char="•"/>
            </a:pPr>
            <a:r>
              <a:rPr lang="en-US" sz="1800" b="0" i="0" u="none" strike="noStrike" cap="none" dirty="0">
                <a:solidFill>
                  <a:schemeClr val="dk1"/>
                </a:solidFill>
                <a:latin typeface="Corbel"/>
                <a:ea typeface="Corbel"/>
                <a:cs typeface="Corbel"/>
                <a:sym typeface="Corbel"/>
              </a:rPr>
              <a:t>Follow Professional Uniform Standards</a:t>
            </a:r>
            <a:endParaRPr sz="1800" b="0" i="0" u="none" strike="noStrike" cap="none" dirty="0">
              <a:solidFill>
                <a:schemeClr val="dk1"/>
              </a:solidFill>
              <a:latin typeface="Corbel"/>
              <a:ea typeface="Corbel"/>
              <a:cs typeface="Corbel"/>
              <a:sym typeface="Corbel"/>
            </a:endParaRPr>
          </a:p>
          <a:p>
            <a:pPr marL="342900" marR="0" lvl="0" indent="-342900" algn="l" rtl="0">
              <a:lnSpc>
                <a:spcPct val="90000"/>
              </a:lnSpc>
              <a:spcBef>
                <a:spcPts val="1000"/>
              </a:spcBef>
              <a:spcAft>
                <a:spcPts val="0"/>
              </a:spcAft>
              <a:buClr>
                <a:schemeClr val="dk1"/>
              </a:buClr>
              <a:buSzPts val="2200"/>
              <a:buFont typeface="Arial"/>
              <a:buChar char="•"/>
            </a:pPr>
            <a:r>
              <a:rPr lang="en-US" sz="1800" b="0" i="0" u="none" strike="noStrike" cap="none" dirty="0">
                <a:solidFill>
                  <a:schemeClr val="dk1"/>
                </a:solidFill>
                <a:latin typeface="Corbel"/>
                <a:ea typeface="Corbel"/>
                <a:cs typeface="Corbel"/>
                <a:sym typeface="Corbel"/>
              </a:rPr>
              <a:t>Punctuality-You are graded on being on time.</a:t>
            </a:r>
            <a:endParaRPr sz="1800" b="0" i="0" u="none" strike="noStrike" cap="none" dirty="0">
              <a:solidFill>
                <a:schemeClr val="dk1"/>
              </a:solidFill>
              <a:latin typeface="Corbel"/>
              <a:ea typeface="Corbel"/>
              <a:cs typeface="Corbel"/>
              <a:sym typeface="Corbel"/>
            </a:endParaRPr>
          </a:p>
          <a:p>
            <a:pPr marL="342900" marR="0" lvl="0" indent="-342900" algn="l" rtl="0">
              <a:lnSpc>
                <a:spcPct val="90000"/>
              </a:lnSpc>
              <a:spcBef>
                <a:spcPts val="1000"/>
              </a:spcBef>
              <a:spcAft>
                <a:spcPts val="0"/>
              </a:spcAft>
              <a:buClr>
                <a:schemeClr val="dk1"/>
              </a:buClr>
              <a:buSzPts val="2200"/>
              <a:buFont typeface="Arial"/>
              <a:buChar char="•"/>
            </a:pPr>
            <a:r>
              <a:rPr lang="en-US" sz="1800" b="0" i="0" u="none" strike="noStrike" cap="none" dirty="0">
                <a:solidFill>
                  <a:schemeClr val="dk1"/>
                </a:solidFill>
                <a:latin typeface="Corbel"/>
                <a:ea typeface="Corbel"/>
                <a:cs typeface="Corbel"/>
                <a:sym typeface="Corbel"/>
              </a:rPr>
              <a:t>Fast Pace-on your feet for extended periods of time</a:t>
            </a:r>
            <a:endParaRPr sz="1800" b="0" i="0" u="none" strike="noStrike" cap="none" dirty="0">
              <a:solidFill>
                <a:schemeClr val="dk1"/>
              </a:solidFill>
              <a:latin typeface="Corbel"/>
              <a:ea typeface="Corbel"/>
              <a:cs typeface="Corbel"/>
              <a:sym typeface="Corbel"/>
            </a:endParaRPr>
          </a:p>
          <a:p>
            <a:pPr marL="342900" marR="0" lvl="0" indent="-342900" algn="l" rtl="0">
              <a:lnSpc>
                <a:spcPct val="90000"/>
              </a:lnSpc>
              <a:spcBef>
                <a:spcPts val="1000"/>
              </a:spcBef>
              <a:spcAft>
                <a:spcPts val="0"/>
              </a:spcAft>
              <a:buClr>
                <a:schemeClr val="dk1"/>
              </a:buClr>
              <a:buSzPts val="2200"/>
              <a:buFont typeface="Arial"/>
              <a:buChar char="•"/>
            </a:pPr>
            <a:r>
              <a:rPr lang="en-US" sz="1800" b="0" i="0" u="none" strike="noStrike" cap="none" dirty="0">
                <a:solidFill>
                  <a:schemeClr val="dk1"/>
                </a:solidFill>
                <a:latin typeface="Corbel"/>
                <a:ea typeface="Corbel"/>
                <a:cs typeface="Corbel"/>
                <a:sym typeface="Corbel"/>
              </a:rPr>
              <a:t>Cleaning:  The kitchen receives a thorough cleaning by students at the end of each lab period.</a:t>
            </a:r>
            <a:endParaRPr sz="1800" b="0" i="0" u="none" strike="noStrike" cap="none" dirty="0">
              <a:solidFill>
                <a:schemeClr val="dk1"/>
              </a:solidFill>
              <a:latin typeface="Corbel"/>
              <a:ea typeface="Corbel"/>
              <a:cs typeface="Corbel"/>
              <a:sym typeface="Corbel"/>
            </a:endParaRPr>
          </a:p>
          <a:p>
            <a:pPr marL="342900" marR="0" lvl="0" indent="-342900" algn="l" rtl="0">
              <a:lnSpc>
                <a:spcPct val="90000"/>
              </a:lnSpc>
              <a:spcBef>
                <a:spcPts val="1000"/>
              </a:spcBef>
              <a:spcAft>
                <a:spcPts val="0"/>
              </a:spcAft>
              <a:buClr>
                <a:schemeClr val="dk1"/>
              </a:buClr>
              <a:buSzPts val="2200"/>
              <a:buFont typeface="Arial"/>
              <a:buChar char="•"/>
            </a:pPr>
            <a:r>
              <a:rPr lang="en-US" sz="1800" b="0" i="0" u="none" strike="noStrike" cap="none" dirty="0">
                <a:solidFill>
                  <a:schemeClr val="dk1"/>
                </a:solidFill>
                <a:latin typeface="Corbel"/>
                <a:ea typeface="Corbel"/>
                <a:cs typeface="Corbel"/>
                <a:sym typeface="Corbel"/>
              </a:rPr>
              <a:t>Try everything at least once.</a:t>
            </a:r>
            <a:endParaRPr sz="1800" b="0" i="0" u="none" strike="noStrike" cap="none" dirty="0">
              <a:solidFill>
                <a:schemeClr val="dk1"/>
              </a:solidFill>
              <a:latin typeface="Corbel"/>
              <a:ea typeface="Corbel"/>
              <a:cs typeface="Corbel"/>
              <a:sym typeface="Corbel"/>
            </a:endParaRPr>
          </a:p>
          <a:p>
            <a:pPr marL="342900" marR="0" lvl="0" indent="-342900" algn="l" rtl="0">
              <a:lnSpc>
                <a:spcPct val="90000"/>
              </a:lnSpc>
              <a:spcBef>
                <a:spcPts val="1000"/>
              </a:spcBef>
              <a:spcAft>
                <a:spcPts val="0"/>
              </a:spcAft>
              <a:buClr>
                <a:schemeClr val="dk1"/>
              </a:buClr>
              <a:buSzPts val="2200"/>
              <a:buFont typeface="Arial"/>
              <a:buChar char="•"/>
            </a:pPr>
            <a:r>
              <a:rPr lang="en-US" sz="1800" b="0" i="0" u="none" strike="noStrike" cap="none" dirty="0">
                <a:solidFill>
                  <a:schemeClr val="dk1"/>
                </a:solidFill>
                <a:latin typeface="Corbel"/>
                <a:ea typeface="Corbel"/>
                <a:cs typeface="Corbel"/>
                <a:sym typeface="Corbel"/>
              </a:rPr>
              <a:t>Constructive, yet honest criticism</a:t>
            </a:r>
            <a:endParaRPr sz="1800" b="0" i="0" u="none" strike="noStrike" cap="none" dirty="0">
              <a:solidFill>
                <a:schemeClr val="dk1"/>
              </a:solidFill>
              <a:latin typeface="Corbel"/>
              <a:ea typeface="Corbel"/>
              <a:cs typeface="Corbel"/>
              <a:sym typeface="Corbel"/>
            </a:endParaRPr>
          </a:p>
        </p:txBody>
      </p:sp>
      <p:pic>
        <p:nvPicPr>
          <p:cNvPr id="263" name="Google Shape;263;p21" descr="IMG_0914.JPG"/>
          <p:cNvPicPr preferRelativeResize="0"/>
          <p:nvPr/>
        </p:nvPicPr>
        <p:blipFill rotWithShape="1">
          <a:blip r:embed="rId4">
            <a:alphaModFix/>
          </a:blip>
          <a:srcRect/>
          <a:stretch/>
        </p:blipFill>
        <p:spPr>
          <a:xfrm>
            <a:off x="5583606" y="2773233"/>
            <a:ext cx="3276601" cy="2457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2"/>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270" name="Google Shape;270;p22"/>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271" name="Google Shape;271;p2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72" name="Google Shape;272;p22"/>
          <p:cNvSpPr txBox="1"/>
          <p:nvPr/>
        </p:nvSpPr>
        <p:spPr>
          <a:xfrm>
            <a:off x="708700" y="545150"/>
            <a:ext cx="7381200" cy="3000000"/>
          </a:xfrm>
          <a:prstGeom prst="rect">
            <a:avLst/>
          </a:prstGeom>
          <a:noFill/>
          <a:ln>
            <a:noFill/>
          </a:ln>
        </p:spPr>
        <p:txBody>
          <a:bodyPr spcFirstLastPara="1" wrap="square" lIns="91425" tIns="91425" rIns="91425" bIns="91425" anchor="t" anchorCtr="0">
            <a:noAutofit/>
          </a:bodyPr>
          <a:lstStyle/>
          <a:p>
            <a:pPr marL="25400" marR="0" lvl="0" indent="0" algn="l" rtl="0">
              <a:lnSpc>
                <a:spcPct val="100000"/>
              </a:lnSpc>
              <a:spcBef>
                <a:spcPts val="0"/>
              </a:spcBef>
              <a:spcAft>
                <a:spcPts val="0"/>
              </a:spcAft>
              <a:buClr>
                <a:schemeClr val="dk1"/>
              </a:buClr>
              <a:buSzPts val="6000"/>
              <a:buFont typeface="Corbel"/>
              <a:buNone/>
            </a:pPr>
            <a:r>
              <a:rPr lang="en-US" sz="6000" b="0" i="0" u="none" strike="noStrike" cap="none" dirty="0">
                <a:solidFill>
                  <a:schemeClr val="dk1"/>
                </a:solidFill>
                <a:latin typeface="Corbel"/>
                <a:ea typeface="Corbel"/>
                <a:cs typeface="Corbel"/>
                <a:sym typeface="Corbel"/>
              </a:rPr>
              <a:t>WHAT TO EXPECT</a:t>
            </a:r>
            <a:endParaRPr sz="6000" b="0" i="0" u="none" strike="noStrike" cap="none" dirty="0">
              <a:solidFill>
                <a:schemeClr val="dk1"/>
              </a:solidFill>
              <a:latin typeface="Corbel"/>
              <a:ea typeface="Corbel"/>
              <a:cs typeface="Corbel"/>
              <a:sym typeface="Corbel"/>
            </a:endParaRPr>
          </a:p>
        </p:txBody>
      </p:sp>
      <p:sp>
        <p:nvSpPr>
          <p:cNvPr id="273" name="Google Shape;273;p22"/>
          <p:cNvSpPr txBox="1"/>
          <p:nvPr/>
        </p:nvSpPr>
        <p:spPr>
          <a:xfrm>
            <a:off x="682350" y="1873700"/>
            <a:ext cx="7779300" cy="41259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90000"/>
              </a:lnSpc>
              <a:spcBef>
                <a:spcPts val="1000"/>
              </a:spcBef>
              <a:spcAft>
                <a:spcPts val="0"/>
              </a:spcAft>
              <a:buClr>
                <a:schemeClr val="dk1"/>
              </a:buClr>
              <a:buSzPts val="2500"/>
              <a:buFont typeface="Arial"/>
              <a:buChar char="•"/>
            </a:pPr>
            <a:r>
              <a:rPr lang="en-US" sz="2500" b="0" i="0" u="none" strike="noStrike" cap="none" dirty="0">
                <a:solidFill>
                  <a:schemeClr val="dk1"/>
                </a:solidFill>
                <a:latin typeface="Corbel"/>
                <a:ea typeface="Corbel"/>
                <a:cs typeface="Corbel"/>
                <a:sym typeface="Corbel"/>
              </a:rPr>
              <a:t>Safety is taken very seriously.</a:t>
            </a:r>
            <a:endParaRPr sz="2500" b="0" i="0" u="none" strike="noStrike" cap="none" dirty="0">
              <a:solidFill>
                <a:schemeClr val="dk1"/>
              </a:solidFill>
              <a:latin typeface="Corbel"/>
              <a:ea typeface="Corbel"/>
              <a:cs typeface="Corbel"/>
              <a:sym typeface="Corbel"/>
            </a:endParaRPr>
          </a:p>
          <a:p>
            <a:pPr marL="342900" marR="0" lvl="0" indent="-342900" algn="l" rtl="0">
              <a:lnSpc>
                <a:spcPct val="90000"/>
              </a:lnSpc>
              <a:spcBef>
                <a:spcPts val="1000"/>
              </a:spcBef>
              <a:spcAft>
                <a:spcPts val="0"/>
              </a:spcAft>
              <a:buClr>
                <a:schemeClr val="dk1"/>
              </a:buClr>
              <a:buSzPts val="2500"/>
              <a:buFont typeface="Arial"/>
              <a:buChar char="•"/>
            </a:pPr>
            <a:r>
              <a:rPr lang="en-US" sz="2500" b="0" i="0" u="none" strike="noStrike" cap="none" dirty="0">
                <a:solidFill>
                  <a:schemeClr val="dk1"/>
                </a:solidFill>
                <a:latin typeface="Corbel"/>
                <a:ea typeface="Corbel"/>
                <a:cs typeface="Corbel"/>
                <a:sym typeface="Corbel"/>
              </a:rPr>
              <a:t>Please report any and all injuries to instructor immediately.</a:t>
            </a:r>
            <a:endParaRPr sz="2500" b="0" i="0" u="none" strike="noStrike" cap="none" dirty="0">
              <a:solidFill>
                <a:schemeClr val="dk1"/>
              </a:solidFill>
              <a:latin typeface="Corbel"/>
              <a:ea typeface="Corbel"/>
              <a:cs typeface="Corbel"/>
              <a:sym typeface="Corbel"/>
            </a:endParaRPr>
          </a:p>
          <a:p>
            <a:pPr marL="342900" marR="0" lvl="0" indent="-342900" algn="l" rtl="0">
              <a:lnSpc>
                <a:spcPct val="90000"/>
              </a:lnSpc>
              <a:spcBef>
                <a:spcPts val="1000"/>
              </a:spcBef>
              <a:spcAft>
                <a:spcPts val="0"/>
              </a:spcAft>
              <a:buClr>
                <a:schemeClr val="dk1"/>
              </a:buClr>
              <a:buSzPts val="2500"/>
              <a:buFont typeface="Arial"/>
              <a:buChar char="•"/>
            </a:pPr>
            <a:r>
              <a:rPr lang="en-US" sz="2500" b="0" i="0" u="none" strike="noStrike" cap="none" dirty="0">
                <a:solidFill>
                  <a:schemeClr val="dk1"/>
                </a:solidFill>
                <a:latin typeface="Corbel"/>
                <a:ea typeface="Corbel"/>
                <a:cs typeface="Corbel"/>
                <a:sym typeface="Corbel"/>
              </a:rPr>
              <a:t>If medical attention is required, campus Safety and Security will be contacted to determine next steps.</a:t>
            </a:r>
            <a:endParaRPr sz="2500" b="0" i="0" u="none" strike="noStrike" cap="none" dirty="0">
              <a:solidFill>
                <a:schemeClr val="dk1"/>
              </a:solidFill>
              <a:latin typeface="Corbel"/>
              <a:ea typeface="Corbel"/>
              <a:cs typeface="Corbel"/>
              <a:sym typeface="Corbel"/>
            </a:endParaRPr>
          </a:p>
          <a:p>
            <a:pPr marL="0" marR="0" lvl="0" indent="0" algn="l" rtl="0">
              <a:lnSpc>
                <a:spcPct val="90000"/>
              </a:lnSpc>
              <a:spcBef>
                <a:spcPts val="1000"/>
              </a:spcBef>
              <a:spcAft>
                <a:spcPts val="0"/>
              </a:spcAft>
              <a:buClr>
                <a:srgbClr val="000000"/>
              </a:buClr>
              <a:buSzPts val="2500"/>
              <a:buFont typeface="Arial"/>
              <a:buNone/>
            </a:pPr>
            <a:endParaRPr sz="2500" b="0" i="0" u="none" strike="noStrike" cap="none" dirty="0">
              <a:solidFill>
                <a:schemeClr val="dk1"/>
              </a:solidFill>
              <a:latin typeface="Corbel"/>
              <a:ea typeface="Corbel"/>
              <a:cs typeface="Corbel"/>
              <a:sym typeface="Corbe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3"/>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280" name="Google Shape;280;p23"/>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281" name="Google Shape;281;p2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82" name="Google Shape;282;p23"/>
          <p:cNvSpPr txBox="1"/>
          <p:nvPr/>
        </p:nvSpPr>
        <p:spPr>
          <a:xfrm>
            <a:off x="700600" y="631525"/>
            <a:ext cx="5160900" cy="1417500"/>
          </a:xfrm>
          <a:prstGeom prst="rect">
            <a:avLst/>
          </a:prstGeom>
          <a:noFill/>
          <a:ln>
            <a:noFill/>
          </a:ln>
        </p:spPr>
        <p:txBody>
          <a:bodyPr spcFirstLastPara="1" wrap="square" lIns="91425" tIns="91425" rIns="91425" bIns="91425" anchor="t" anchorCtr="0">
            <a:noAutofit/>
          </a:bodyPr>
          <a:lstStyle/>
          <a:p>
            <a:pPr marL="25400" marR="0" lvl="0" indent="0" algn="l" rtl="0">
              <a:lnSpc>
                <a:spcPct val="100000"/>
              </a:lnSpc>
              <a:spcBef>
                <a:spcPts val="0"/>
              </a:spcBef>
              <a:spcAft>
                <a:spcPts val="0"/>
              </a:spcAft>
              <a:buClr>
                <a:schemeClr val="dk1"/>
              </a:buClr>
              <a:buSzPts val="7000"/>
              <a:buFont typeface="Corbel"/>
              <a:buNone/>
            </a:pPr>
            <a:r>
              <a:rPr lang="en-US" sz="7000" b="0" i="0" u="none" strike="noStrike" cap="none" dirty="0">
                <a:solidFill>
                  <a:schemeClr val="dk1"/>
                </a:solidFill>
                <a:latin typeface="Corbel"/>
                <a:ea typeface="Corbel"/>
                <a:cs typeface="Corbel"/>
                <a:sym typeface="Corbel"/>
              </a:rPr>
              <a:t>GRADES</a:t>
            </a:r>
            <a:endParaRPr sz="1000" b="0" i="0" u="none" strike="noStrike" cap="none" dirty="0">
              <a:solidFill>
                <a:schemeClr val="dk1"/>
              </a:solidFill>
              <a:latin typeface="Corbel"/>
              <a:ea typeface="Corbel"/>
              <a:cs typeface="Corbel"/>
              <a:sym typeface="Corbel"/>
            </a:endParaRPr>
          </a:p>
        </p:txBody>
      </p:sp>
      <p:sp>
        <p:nvSpPr>
          <p:cNvPr id="283" name="Google Shape;283;p23"/>
          <p:cNvSpPr txBox="1"/>
          <p:nvPr/>
        </p:nvSpPr>
        <p:spPr>
          <a:xfrm>
            <a:off x="278100" y="1915850"/>
            <a:ext cx="8587800" cy="483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Corbel"/>
              <a:buNone/>
            </a:pPr>
            <a:r>
              <a:rPr lang="en-US" sz="1600" b="0" i="0" u="none" strike="noStrike" cap="none" dirty="0">
                <a:solidFill>
                  <a:schemeClr val="dk1"/>
                </a:solidFill>
                <a:latin typeface="Corbel"/>
                <a:ea typeface="Corbel"/>
                <a:cs typeface="Corbel"/>
                <a:sym typeface="Corbel"/>
              </a:rPr>
              <a:t>						</a:t>
            </a:r>
            <a:endParaRPr sz="1600" b="0" i="0" u="sng"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chemeClr val="dk1"/>
              </a:buClr>
              <a:buSzPts val="2000"/>
              <a:buFont typeface="Corbel"/>
              <a:buNone/>
            </a:pPr>
            <a:endParaRPr sz="1600" b="0" i="0" u="sng"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chemeClr val="dk1"/>
              </a:buClr>
              <a:buSzPts val="2000"/>
              <a:buFont typeface="Corbel"/>
              <a:buNone/>
            </a:pPr>
            <a:endParaRPr sz="1600" b="0" i="0" u="sng"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chemeClr val="dk1"/>
              </a:buClr>
              <a:buSzPts val="2000"/>
              <a:buFont typeface="Corbel"/>
              <a:buNone/>
            </a:pPr>
            <a:endParaRPr sz="1600" b="0" i="0" u="sng"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000"/>
              <a:buFont typeface="Corbel"/>
              <a:buNone/>
            </a:pPr>
            <a:r>
              <a:rPr lang="en-US" sz="1600" b="0" i="0" u="none" strike="noStrike" cap="none" dirty="0">
                <a:solidFill>
                  <a:schemeClr val="dk1"/>
                </a:solidFill>
                <a:latin typeface="Corbel"/>
                <a:ea typeface="Corbel"/>
                <a:cs typeface="Corbel"/>
                <a:sym typeface="Corbel"/>
              </a:rPr>
              <a:t>	</a:t>
            </a:r>
            <a:br>
              <a:rPr lang="en-US" sz="1600" b="0" i="0" u="none" strike="noStrike" cap="none" dirty="0">
                <a:solidFill>
                  <a:schemeClr val="dk1"/>
                </a:solidFill>
                <a:latin typeface="Corbel"/>
                <a:ea typeface="Corbel"/>
                <a:cs typeface="Corbel"/>
                <a:sym typeface="Corbel"/>
              </a:rPr>
            </a:br>
            <a:r>
              <a:rPr lang="en-US" sz="1600" b="0" i="0" u="none" strike="noStrike" cap="none" dirty="0">
                <a:solidFill>
                  <a:schemeClr val="dk1"/>
                </a:solidFill>
                <a:latin typeface="Corbel"/>
                <a:ea typeface="Corbel"/>
                <a:cs typeface="Corbel"/>
                <a:sym typeface="Corbel"/>
              </a:rPr>
              <a:t>   </a:t>
            </a:r>
            <a:br>
              <a:rPr lang="en-US" sz="1600" b="0" i="0" u="none" strike="noStrike" cap="none" dirty="0">
                <a:solidFill>
                  <a:schemeClr val="dk1"/>
                </a:solidFill>
                <a:latin typeface="Corbel"/>
                <a:ea typeface="Corbel"/>
                <a:cs typeface="Corbel"/>
                <a:sym typeface="Corbel"/>
              </a:rPr>
            </a:br>
            <a:r>
              <a:rPr lang="en-US" sz="1600" b="0" i="0" u="none" strike="noStrike" cap="none" dirty="0">
                <a:solidFill>
                  <a:schemeClr val="dk1"/>
                </a:solidFill>
                <a:latin typeface="Corbel"/>
                <a:ea typeface="Corbel"/>
                <a:cs typeface="Corbel"/>
                <a:sym typeface="Corbel"/>
              </a:rPr>
              <a:t>*A 70% grade or better is required for each EMCC Culinary course in order to obtain college credit.  </a:t>
            </a:r>
            <a:endParaRPr sz="6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000"/>
              <a:buFont typeface="Corbel"/>
              <a:buNone/>
            </a:pPr>
            <a:endParaRPr sz="16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000"/>
              <a:buFont typeface="Corbel"/>
              <a:buNone/>
            </a:pPr>
            <a:r>
              <a:rPr lang="en-US" sz="1600" b="0" i="0" u="none" strike="noStrike" cap="none" dirty="0">
                <a:solidFill>
                  <a:schemeClr val="dk1"/>
                </a:solidFill>
                <a:latin typeface="Corbel"/>
                <a:ea typeface="Corbel"/>
                <a:cs typeface="Corbel"/>
                <a:sym typeface="Corbel"/>
              </a:rPr>
              <a:t>**A 60% grade or better is required to obtain high school credit. </a:t>
            </a:r>
            <a:endParaRPr sz="6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000"/>
              <a:buFont typeface="Corbel"/>
              <a:buNone/>
            </a:pPr>
            <a:endParaRPr sz="16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000"/>
              <a:buFont typeface="Corbel"/>
              <a:buNone/>
            </a:pPr>
            <a:r>
              <a:rPr lang="en-US" sz="1600" b="0" i="0" u="none" strike="noStrike" cap="none" dirty="0">
                <a:solidFill>
                  <a:schemeClr val="dk1"/>
                </a:solidFill>
                <a:latin typeface="Corbel"/>
                <a:ea typeface="Corbel"/>
                <a:cs typeface="Corbel"/>
                <a:sym typeface="Corbel"/>
              </a:rPr>
              <a:t>Credits issued by West-MEC | 2.5 High School Elective Credit</a:t>
            </a:r>
            <a:endParaRPr sz="6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000"/>
              <a:buFont typeface="Corbel"/>
              <a:buNone/>
            </a:pPr>
            <a:endParaRPr sz="16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000"/>
              <a:buFont typeface="Corbel"/>
              <a:buNone/>
            </a:pPr>
            <a:r>
              <a:rPr lang="en-US" sz="1600" b="0" i="0" u="none" strike="noStrike" cap="none" dirty="0">
                <a:solidFill>
                  <a:schemeClr val="dk1"/>
                </a:solidFill>
                <a:latin typeface="Corbel"/>
                <a:ea typeface="Corbel"/>
                <a:cs typeface="Corbel"/>
                <a:sym typeface="Corbel"/>
              </a:rPr>
              <a:t>Credits issued from EMCC | 17 Community College Credits</a:t>
            </a:r>
            <a:endParaRPr sz="16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000"/>
              <a:buFont typeface="Corbel"/>
              <a:buNone/>
            </a:pPr>
            <a:endParaRPr sz="16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000"/>
              <a:buFont typeface="Corbel"/>
              <a:buNone/>
            </a:pPr>
            <a:r>
              <a:rPr lang="en-US" sz="1600" b="0" i="0" u="none" strike="noStrike" cap="none" dirty="0">
                <a:solidFill>
                  <a:schemeClr val="dk1"/>
                </a:solidFill>
                <a:latin typeface="Corbel"/>
                <a:ea typeface="Corbel"/>
                <a:cs typeface="Corbel"/>
                <a:sym typeface="Corbel"/>
              </a:rPr>
              <a:t>College course competencies meet prerequisites as students move through the program.</a:t>
            </a:r>
            <a:endParaRPr sz="16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000"/>
              <a:buFont typeface="Corbel"/>
              <a:buNone/>
            </a:pPr>
            <a:endParaRPr sz="16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000"/>
              <a:buFont typeface="Corbel"/>
              <a:buNone/>
            </a:pPr>
            <a:r>
              <a:rPr lang="en-US" sz="1600" b="0" i="0" u="none" strike="noStrike" cap="none" dirty="0">
                <a:solidFill>
                  <a:schemeClr val="dk1"/>
                </a:solidFill>
                <a:latin typeface="Corbel"/>
                <a:ea typeface="Corbel"/>
                <a:cs typeface="Corbel"/>
                <a:sym typeface="Corbel"/>
              </a:rPr>
              <a:t>Students will be dropped, if they are failing courses.</a:t>
            </a:r>
            <a:endParaRPr sz="16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000"/>
              <a:buFont typeface="Corbel"/>
              <a:buNone/>
            </a:pPr>
            <a:endParaRPr sz="1600" b="0" i="0" u="none"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chemeClr val="dk1"/>
              </a:buClr>
              <a:buSzPts val="1000"/>
              <a:buFont typeface="Corbel"/>
              <a:buNone/>
            </a:pPr>
            <a:endParaRPr sz="600" b="0" i="0" u="none"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chemeClr val="dk1"/>
              </a:buClr>
              <a:buSzPts val="1000"/>
              <a:buFont typeface="Corbel"/>
              <a:buNone/>
            </a:pPr>
            <a:endParaRPr sz="600" b="0" i="0" u="none" strike="noStrike" cap="none" dirty="0">
              <a:solidFill>
                <a:schemeClr val="dk1"/>
              </a:solidFill>
              <a:latin typeface="Corbel"/>
              <a:ea typeface="Corbel"/>
              <a:cs typeface="Corbel"/>
              <a:sym typeface="Corbel"/>
            </a:endParaRPr>
          </a:p>
        </p:txBody>
      </p:sp>
      <p:graphicFrame>
        <p:nvGraphicFramePr>
          <p:cNvPr id="284" name="Google Shape;284;p23"/>
          <p:cNvGraphicFramePr/>
          <p:nvPr/>
        </p:nvGraphicFramePr>
        <p:xfrm>
          <a:off x="2151681" y="1635352"/>
          <a:ext cx="4840650" cy="1788210"/>
        </p:xfrm>
        <a:graphic>
          <a:graphicData uri="http://schemas.openxmlformats.org/drawingml/2006/table">
            <a:tbl>
              <a:tblPr firstRow="1" bandRow="1">
                <a:noFill/>
                <a:tableStyleId>{D4BD9EE6-E2BE-4946-975D-1D8D93F67708}</a:tableStyleId>
              </a:tblPr>
              <a:tblGrid>
                <a:gridCol w="2420325">
                  <a:extLst>
                    <a:ext uri="{9D8B030D-6E8A-4147-A177-3AD203B41FA5}">
                      <a16:colId xmlns:a16="http://schemas.microsoft.com/office/drawing/2014/main" val="20000"/>
                    </a:ext>
                  </a:extLst>
                </a:gridCol>
                <a:gridCol w="2420325">
                  <a:extLst>
                    <a:ext uri="{9D8B030D-6E8A-4147-A177-3AD203B41FA5}">
                      <a16:colId xmlns:a16="http://schemas.microsoft.com/office/drawing/2014/main" val="20001"/>
                    </a:ext>
                  </a:extLst>
                </a:gridCol>
              </a:tblGrid>
              <a:tr h="249375">
                <a:tc gridSpan="2">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GRADING SCALE</a:t>
                      </a:r>
                      <a:endParaRPr sz="140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A </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90%-100%</a:t>
                      </a:r>
                      <a:endParaRPr sz="1400" b="1" u="none" strike="noStrike" cap="none"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B</a:t>
                      </a:r>
                      <a:endParaRPr sz="1400" b="1"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80%-89%</a:t>
                      </a:r>
                      <a:endParaRPr sz="1400" b="1" u="none" strike="noStrike" cap="none"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C*</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70%-79%</a:t>
                      </a:r>
                      <a:endParaRPr sz="1400" b="1" u="none" strike="noStrike" cap="none"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 D**</a:t>
                      </a:r>
                      <a:endParaRPr sz="1400" b="1"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60%-69%</a:t>
                      </a:r>
                      <a:endParaRPr sz="1400" b="1" u="none" strike="noStrike" cap="none"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8"/>
        <p:cNvGrpSpPr/>
        <p:nvPr/>
      </p:nvGrpSpPr>
      <p:grpSpPr>
        <a:xfrm>
          <a:off x="0" y="0"/>
          <a:ext cx="0" cy="0"/>
          <a:chOff x="0" y="0"/>
          <a:chExt cx="0" cy="0"/>
        </a:xfrm>
      </p:grpSpPr>
      <p:sp>
        <p:nvSpPr>
          <p:cNvPr id="289" name="Google Shape;289;p24"/>
          <p:cNvSpPr/>
          <p:nvPr/>
        </p:nvSpPr>
        <p:spPr>
          <a:xfrm>
            <a:off x="337050" y="263850"/>
            <a:ext cx="937800" cy="1304100"/>
          </a:xfrm>
          <a:prstGeom prst="halfFrame">
            <a:avLst>
              <a:gd name="adj1" fmla="val 33333"/>
              <a:gd name="adj2" fmla="val 33333"/>
            </a:avLst>
          </a:prstGeom>
          <a:solidFill>
            <a:srgbClr val="FF7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4"/>
          <p:cNvSpPr/>
          <p:nvPr/>
        </p:nvSpPr>
        <p:spPr>
          <a:xfrm flipH="1">
            <a:off x="7931325" y="263850"/>
            <a:ext cx="937800" cy="1304100"/>
          </a:xfrm>
          <a:prstGeom prst="halfFrame">
            <a:avLst>
              <a:gd name="adj1" fmla="val 33333"/>
              <a:gd name="adj2" fmla="val 33333"/>
            </a:avLst>
          </a:prstGeom>
          <a:solidFill>
            <a:srgbClr val="0B539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4"/>
          <p:cNvSpPr txBox="1"/>
          <p:nvPr/>
        </p:nvSpPr>
        <p:spPr>
          <a:xfrm>
            <a:off x="337050" y="402750"/>
            <a:ext cx="8532000" cy="117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7000"/>
              <a:buFont typeface="Arial"/>
              <a:buNone/>
            </a:pPr>
            <a:r>
              <a:rPr lang="en-US" sz="7000" b="0" i="0" u="none" strike="noStrike" cap="none">
                <a:solidFill>
                  <a:schemeClr val="dk1"/>
                </a:solidFill>
                <a:latin typeface="Arial"/>
                <a:ea typeface="Arial"/>
                <a:cs typeface="Arial"/>
                <a:sym typeface="Arial"/>
              </a:rPr>
              <a:t>GRADES</a:t>
            </a:r>
            <a:endParaRPr sz="7000" b="0" i="0" u="none" strike="noStrike" cap="none">
              <a:solidFill>
                <a:srgbClr val="000000"/>
              </a:solidFill>
              <a:latin typeface="Arial"/>
              <a:ea typeface="Arial"/>
              <a:cs typeface="Arial"/>
              <a:sym typeface="Arial"/>
            </a:endParaRPr>
          </a:p>
        </p:txBody>
      </p:sp>
      <p:sp>
        <p:nvSpPr>
          <p:cNvPr id="292" name="Google Shape;292;p24"/>
          <p:cNvSpPr txBox="1"/>
          <p:nvPr/>
        </p:nvSpPr>
        <p:spPr>
          <a:xfrm>
            <a:off x="337050" y="1656250"/>
            <a:ext cx="8532000" cy="471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900" b="1" i="0" u="none" strike="noStrike" cap="none" dirty="0">
                <a:solidFill>
                  <a:srgbClr val="000000"/>
                </a:solidFill>
                <a:latin typeface="Arial"/>
                <a:ea typeface="Arial"/>
                <a:cs typeface="Arial"/>
                <a:sym typeface="Arial"/>
              </a:rPr>
              <a:t>Fall</a:t>
            </a:r>
            <a:r>
              <a:rPr lang="en-US" sz="1900" b="0" i="0" u="none" strike="noStrike" cap="none" dirty="0">
                <a:solidFill>
                  <a:srgbClr val="000000"/>
                </a:solidFill>
                <a:latin typeface="Arial"/>
                <a:ea typeface="Arial"/>
                <a:cs typeface="Arial"/>
                <a:sym typeface="Arial"/>
              </a:rPr>
              <a:t>:</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900" b="0" i="0" u="none" strike="noStrike" cap="none" dirty="0">
              <a:solidFill>
                <a:srgbClr val="000000"/>
              </a:solidFill>
              <a:latin typeface="Arial"/>
              <a:ea typeface="Arial"/>
              <a:cs typeface="Arial"/>
              <a:sym typeface="Arial"/>
            </a:endParaRPr>
          </a:p>
          <a:p>
            <a:pPr marL="457200" marR="0" lvl="0" indent="-349250" algn="l" rtl="0">
              <a:lnSpc>
                <a:spcPct val="100000"/>
              </a:lnSpc>
              <a:spcBef>
                <a:spcPts val="0"/>
              </a:spcBef>
              <a:spcAft>
                <a:spcPts val="0"/>
              </a:spcAft>
              <a:buClr>
                <a:srgbClr val="000000"/>
              </a:buClr>
              <a:buSzPts val="1900"/>
              <a:buFont typeface="Arial"/>
              <a:buChar char="●"/>
            </a:pPr>
            <a:r>
              <a:rPr lang="en-US" sz="1900" b="0" i="0" u="none" strike="noStrike" cap="none" dirty="0">
                <a:solidFill>
                  <a:srgbClr val="000000"/>
                </a:solidFill>
                <a:latin typeface="Arial"/>
                <a:ea typeface="Arial"/>
                <a:cs typeface="Arial"/>
                <a:sym typeface="Arial"/>
              </a:rPr>
              <a:t>College Transcript:</a:t>
            </a:r>
            <a:endParaRPr sz="1900" b="0" i="0" u="none" strike="noStrike" cap="none" dirty="0">
              <a:solidFill>
                <a:srgbClr val="000000"/>
              </a:solidFill>
              <a:latin typeface="Arial"/>
              <a:ea typeface="Arial"/>
              <a:cs typeface="Arial"/>
              <a:sym typeface="Arial"/>
            </a:endParaRPr>
          </a:p>
          <a:p>
            <a:pPr marL="914400" marR="0" lvl="1" indent="-349250" algn="l" rtl="0">
              <a:lnSpc>
                <a:spcPct val="100000"/>
              </a:lnSpc>
              <a:spcBef>
                <a:spcPts val="0"/>
              </a:spcBef>
              <a:spcAft>
                <a:spcPts val="0"/>
              </a:spcAft>
              <a:buClr>
                <a:srgbClr val="000000"/>
              </a:buClr>
              <a:buSzPts val="1900"/>
              <a:buFont typeface="Arial"/>
              <a:buChar char="○"/>
            </a:pPr>
            <a:r>
              <a:rPr lang="en-US" sz="1900" b="0" i="0" u="none" strike="noStrike" cap="none" dirty="0">
                <a:solidFill>
                  <a:srgbClr val="000000"/>
                </a:solidFill>
                <a:latin typeface="Arial"/>
                <a:ea typeface="Arial"/>
                <a:cs typeface="Arial"/>
                <a:sym typeface="Arial"/>
              </a:rPr>
              <a:t>Students earn letter grades/credits in each college course</a:t>
            </a:r>
            <a:endParaRPr sz="1900" b="0" i="0" u="none" strike="noStrike" cap="none" dirty="0">
              <a:solidFill>
                <a:srgbClr val="000000"/>
              </a:solidFill>
              <a:latin typeface="Arial"/>
              <a:ea typeface="Arial"/>
              <a:cs typeface="Arial"/>
              <a:sym typeface="Arial"/>
            </a:endParaRPr>
          </a:p>
          <a:p>
            <a:pPr marL="457200" marR="0" lvl="0" indent="-349250" algn="l" rtl="0">
              <a:lnSpc>
                <a:spcPct val="100000"/>
              </a:lnSpc>
              <a:spcBef>
                <a:spcPts val="0"/>
              </a:spcBef>
              <a:spcAft>
                <a:spcPts val="0"/>
              </a:spcAft>
              <a:buClr>
                <a:srgbClr val="000000"/>
              </a:buClr>
              <a:buSzPts val="1900"/>
              <a:buFont typeface="Arial"/>
              <a:buChar char="●"/>
            </a:pPr>
            <a:r>
              <a:rPr lang="en-US" sz="1900" b="0" i="0" u="none" strike="noStrike" cap="none" dirty="0">
                <a:solidFill>
                  <a:srgbClr val="000000"/>
                </a:solidFill>
                <a:latin typeface="Arial"/>
                <a:ea typeface="Arial"/>
                <a:cs typeface="Arial"/>
                <a:sym typeface="Arial"/>
              </a:rPr>
              <a:t>High School Transcript:</a:t>
            </a:r>
            <a:endParaRPr sz="1900" b="0" i="0" u="none" strike="noStrike" cap="none" dirty="0">
              <a:solidFill>
                <a:srgbClr val="000000"/>
              </a:solidFill>
              <a:latin typeface="Arial"/>
              <a:ea typeface="Arial"/>
              <a:cs typeface="Arial"/>
              <a:sym typeface="Arial"/>
            </a:endParaRPr>
          </a:p>
          <a:p>
            <a:pPr marL="914400" marR="0" lvl="1" indent="-349250" algn="l" rtl="0">
              <a:lnSpc>
                <a:spcPct val="100000"/>
              </a:lnSpc>
              <a:spcBef>
                <a:spcPts val="0"/>
              </a:spcBef>
              <a:spcAft>
                <a:spcPts val="0"/>
              </a:spcAft>
              <a:buClr>
                <a:srgbClr val="000000"/>
              </a:buClr>
              <a:buSzPts val="1900"/>
              <a:buFont typeface="Arial"/>
              <a:buChar char="○"/>
            </a:pPr>
            <a:r>
              <a:rPr lang="en-US" sz="1900" b="0" i="0" u="none" strike="noStrike" cap="none" dirty="0">
                <a:solidFill>
                  <a:srgbClr val="000000"/>
                </a:solidFill>
                <a:latin typeface="Arial"/>
                <a:ea typeface="Arial"/>
                <a:cs typeface="Arial"/>
                <a:sym typeface="Arial"/>
              </a:rPr>
              <a:t>Students earn one (1) letter grade/one (1.25) credits reflecting the average of the three (3) college course grades.</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dirty="0">
                <a:solidFill>
                  <a:srgbClr val="000000"/>
                </a:solidFill>
                <a:latin typeface="Arial"/>
                <a:ea typeface="Arial"/>
                <a:cs typeface="Arial"/>
                <a:sym typeface="Arial"/>
              </a:rPr>
              <a:t>Spring</a:t>
            </a:r>
            <a:r>
              <a:rPr lang="en-US" sz="1900" b="0" i="0" u="none" strike="noStrike" cap="none" dirty="0">
                <a:solidFill>
                  <a:srgbClr val="000000"/>
                </a:solidFill>
                <a:latin typeface="Arial"/>
                <a:ea typeface="Arial"/>
                <a:cs typeface="Arial"/>
                <a:sym typeface="Arial"/>
              </a:rPr>
              <a:t>:</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457200" marR="0" lvl="0" indent="-349250" algn="l" rtl="0">
              <a:lnSpc>
                <a:spcPct val="100000"/>
              </a:lnSpc>
              <a:spcBef>
                <a:spcPts val="0"/>
              </a:spcBef>
              <a:spcAft>
                <a:spcPts val="0"/>
              </a:spcAft>
              <a:buClr>
                <a:srgbClr val="000000"/>
              </a:buClr>
              <a:buSzPts val="1900"/>
              <a:buFont typeface="Arial"/>
              <a:buChar char="●"/>
            </a:pPr>
            <a:r>
              <a:rPr lang="en-US" sz="1900" b="0" i="0" u="none" strike="noStrike" cap="none" dirty="0">
                <a:solidFill>
                  <a:srgbClr val="000000"/>
                </a:solidFill>
                <a:latin typeface="Arial"/>
                <a:ea typeface="Arial"/>
                <a:cs typeface="Arial"/>
                <a:sym typeface="Arial"/>
              </a:rPr>
              <a:t>College Transcript:</a:t>
            </a:r>
            <a:endParaRPr sz="1900" b="0" i="0" u="none" strike="noStrike" cap="none" dirty="0">
              <a:solidFill>
                <a:srgbClr val="000000"/>
              </a:solidFill>
              <a:latin typeface="Arial"/>
              <a:ea typeface="Arial"/>
              <a:cs typeface="Arial"/>
              <a:sym typeface="Arial"/>
            </a:endParaRPr>
          </a:p>
          <a:p>
            <a:pPr marL="914400" marR="0" lvl="1" indent="-349250" algn="l" rtl="0">
              <a:lnSpc>
                <a:spcPct val="100000"/>
              </a:lnSpc>
              <a:spcBef>
                <a:spcPts val="0"/>
              </a:spcBef>
              <a:spcAft>
                <a:spcPts val="0"/>
              </a:spcAft>
              <a:buClr>
                <a:srgbClr val="000000"/>
              </a:buClr>
              <a:buSzPts val="1900"/>
              <a:buFont typeface="Arial"/>
              <a:buChar char="○"/>
            </a:pPr>
            <a:r>
              <a:rPr lang="en-US" sz="1900" b="0" i="0" u="none" strike="noStrike" cap="none" dirty="0">
                <a:solidFill>
                  <a:schemeClr val="dk1"/>
                </a:solidFill>
                <a:latin typeface="Arial"/>
                <a:ea typeface="Arial"/>
                <a:cs typeface="Arial"/>
                <a:sym typeface="Arial"/>
              </a:rPr>
              <a:t>Students earn letter grades/credits in each college course</a:t>
            </a:r>
            <a:endParaRPr sz="1900" b="0" i="0" u="none" strike="noStrike" cap="none" dirty="0">
              <a:solidFill>
                <a:schemeClr val="dk1"/>
              </a:solidFill>
              <a:latin typeface="Arial"/>
              <a:ea typeface="Arial"/>
              <a:cs typeface="Arial"/>
              <a:sym typeface="Arial"/>
            </a:endParaRPr>
          </a:p>
          <a:p>
            <a:pPr marL="457200" marR="0" lvl="0" indent="-349250" algn="l" rtl="0">
              <a:lnSpc>
                <a:spcPct val="10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Arial"/>
                <a:ea typeface="Arial"/>
                <a:cs typeface="Arial"/>
                <a:sym typeface="Arial"/>
              </a:rPr>
              <a:t>High School Transcript:</a:t>
            </a:r>
            <a:endParaRPr sz="1900" b="0" i="0" u="none" strike="noStrike" cap="none" dirty="0">
              <a:solidFill>
                <a:schemeClr val="dk1"/>
              </a:solidFill>
              <a:latin typeface="Arial"/>
              <a:ea typeface="Arial"/>
              <a:cs typeface="Arial"/>
              <a:sym typeface="Arial"/>
            </a:endParaRPr>
          </a:p>
          <a:p>
            <a:pPr marL="914400" marR="0" lvl="1" indent="-349250" algn="l" rtl="0">
              <a:lnSpc>
                <a:spcPct val="10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Arial"/>
                <a:ea typeface="Arial"/>
                <a:cs typeface="Arial"/>
                <a:sym typeface="Arial"/>
              </a:rPr>
              <a:t>Students earn one (1) letter grade and one (1.25) credits reflecting the average of three (3) college course grades.</a:t>
            </a:r>
            <a:endParaRPr sz="19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6"/>
        <p:cNvGrpSpPr/>
        <p:nvPr/>
      </p:nvGrpSpPr>
      <p:grpSpPr>
        <a:xfrm>
          <a:off x="0" y="0"/>
          <a:ext cx="0" cy="0"/>
          <a:chOff x="0" y="0"/>
          <a:chExt cx="0" cy="0"/>
        </a:xfrm>
      </p:grpSpPr>
      <p:sp>
        <p:nvSpPr>
          <p:cNvPr id="297" name="Google Shape;297;p25"/>
          <p:cNvSpPr/>
          <p:nvPr/>
        </p:nvSpPr>
        <p:spPr>
          <a:xfrm>
            <a:off x="337050" y="263850"/>
            <a:ext cx="937800" cy="1304100"/>
          </a:xfrm>
          <a:prstGeom prst="halfFrame">
            <a:avLst>
              <a:gd name="adj1" fmla="val 33333"/>
              <a:gd name="adj2" fmla="val 33333"/>
            </a:avLst>
          </a:prstGeom>
          <a:solidFill>
            <a:srgbClr val="FF7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5"/>
          <p:cNvSpPr/>
          <p:nvPr/>
        </p:nvSpPr>
        <p:spPr>
          <a:xfrm flipH="1">
            <a:off x="7931325" y="263850"/>
            <a:ext cx="937800" cy="1304100"/>
          </a:xfrm>
          <a:prstGeom prst="halfFrame">
            <a:avLst>
              <a:gd name="adj1" fmla="val 33333"/>
              <a:gd name="adj2" fmla="val 33333"/>
            </a:avLst>
          </a:prstGeom>
          <a:solidFill>
            <a:srgbClr val="0B539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25"/>
          <p:cNvSpPr txBox="1"/>
          <p:nvPr/>
        </p:nvSpPr>
        <p:spPr>
          <a:xfrm>
            <a:off x="134950" y="574500"/>
            <a:ext cx="8028900" cy="117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000"/>
              <a:buFont typeface="Arial"/>
              <a:buNone/>
            </a:pPr>
            <a:r>
              <a:rPr lang="en-US" sz="7000" b="0" i="0" u="none" strike="noStrike" cap="none" dirty="0">
                <a:solidFill>
                  <a:srgbClr val="000000"/>
                </a:solidFill>
                <a:latin typeface="Arial"/>
                <a:ea typeface="Arial"/>
                <a:cs typeface="Arial"/>
                <a:sym typeface="Arial"/>
              </a:rPr>
              <a:t>WITHDRAWALS</a:t>
            </a:r>
            <a:endParaRPr sz="7000" b="0" i="0" u="none" strike="noStrike" cap="none" dirty="0">
              <a:solidFill>
                <a:srgbClr val="000000"/>
              </a:solidFill>
              <a:latin typeface="Arial"/>
              <a:ea typeface="Arial"/>
              <a:cs typeface="Arial"/>
              <a:sym typeface="Arial"/>
            </a:endParaRPr>
          </a:p>
        </p:txBody>
      </p:sp>
      <p:sp>
        <p:nvSpPr>
          <p:cNvPr id="300" name="Google Shape;300;p25"/>
          <p:cNvSpPr txBox="1"/>
          <p:nvPr/>
        </p:nvSpPr>
        <p:spPr>
          <a:xfrm>
            <a:off x="337050" y="2134700"/>
            <a:ext cx="8532000" cy="333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900" b="0" i="0" u="none" strike="noStrike" cap="none" dirty="0">
                <a:solidFill>
                  <a:srgbClr val="000000"/>
                </a:solidFill>
                <a:latin typeface="Arial"/>
                <a:ea typeface="Arial"/>
                <a:cs typeface="Arial"/>
                <a:sym typeface="Arial"/>
              </a:rPr>
              <a:t>Withdrawals from a course will be reflected as follows:</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900" b="0" i="0" u="none" strike="noStrike" cap="none" dirty="0">
              <a:solidFill>
                <a:srgbClr val="000000"/>
              </a:solidFill>
              <a:latin typeface="Arial"/>
              <a:ea typeface="Arial"/>
              <a:cs typeface="Arial"/>
              <a:sym typeface="Arial"/>
            </a:endParaRPr>
          </a:p>
          <a:p>
            <a:pPr marL="457200" marR="0" lvl="0" indent="-349250" algn="l" rtl="0">
              <a:lnSpc>
                <a:spcPct val="100000"/>
              </a:lnSpc>
              <a:spcBef>
                <a:spcPts val="0"/>
              </a:spcBef>
              <a:spcAft>
                <a:spcPts val="0"/>
              </a:spcAft>
              <a:buClr>
                <a:srgbClr val="000000"/>
              </a:buClr>
              <a:buSzPts val="1900"/>
              <a:buFont typeface="Arial"/>
              <a:buChar char="●"/>
            </a:pPr>
            <a:r>
              <a:rPr lang="en-US" sz="1900" b="0" i="0" u="none" strike="noStrike" cap="none" dirty="0">
                <a:solidFill>
                  <a:srgbClr val="000000"/>
                </a:solidFill>
                <a:latin typeface="Arial"/>
                <a:ea typeface="Arial"/>
                <a:cs typeface="Arial"/>
                <a:sym typeface="Arial"/>
              </a:rPr>
              <a:t>High School transcript grade will show as “W” for withdrawn</a:t>
            </a:r>
            <a:endParaRPr sz="19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457200" marR="0" lvl="0" indent="-349250" algn="l" rtl="0">
              <a:lnSpc>
                <a:spcPct val="100000"/>
              </a:lnSpc>
              <a:spcBef>
                <a:spcPts val="0"/>
              </a:spcBef>
              <a:spcAft>
                <a:spcPts val="0"/>
              </a:spcAft>
              <a:buClr>
                <a:srgbClr val="000000"/>
              </a:buClr>
              <a:buSzPts val="1900"/>
              <a:buFont typeface="Arial"/>
              <a:buChar char="●"/>
            </a:pPr>
            <a:r>
              <a:rPr lang="en-US" sz="1900" b="0" i="0" u="none" strike="noStrike" cap="none" dirty="0">
                <a:solidFill>
                  <a:srgbClr val="000000"/>
                </a:solidFill>
                <a:latin typeface="Arial"/>
                <a:ea typeface="Arial"/>
                <a:cs typeface="Arial"/>
                <a:sym typeface="Arial"/>
              </a:rPr>
              <a:t>College transcript will show as letter grade based on student performance at the time of the withdrawal.</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6"/>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307" name="Google Shape;307;p26"/>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308" name="Google Shape;308;p2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09" name="Google Shape;309;p26"/>
          <p:cNvSpPr txBox="1"/>
          <p:nvPr/>
        </p:nvSpPr>
        <p:spPr>
          <a:xfrm>
            <a:off x="700600" y="631525"/>
            <a:ext cx="7467900" cy="1046100"/>
          </a:xfrm>
          <a:prstGeom prst="rect">
            <a:avLst/>
          </a:prstGeom>
          <a:noFill/>
          <a:ln>
            <a:noFill/>
          </a:ln>
        </p:spPr>
        <p:txBody>
          <a:bodyPr spcFirstLastPara="1" wrap="square" lIns="91425" tIns="91425" rIns="91425" bIns="91425" anchor="t" anchorCtr="0">
            <a:noAutofit/>
          </a:bodyPr>
          <a:lstStyle/>
          <a:p>
            <a:pPr marL="25400" marR="0" lvl="0" indent="0" algn="ctr" rtl="0">
              <a:lnSpc>
                <a:spcPct val="100000"/>
              </a:lnSpc>
              <a:spcBef>
                <a:spcPts val="0"/>
              </a:spcBef>
              <a:spcAft>
                <a:spcPts val="0"/>
              </a:spcAft>
              <a:buClr>
                <a:schemeClr val="dk1"/>
              </a:buClr>
              <a:buSzPts val="6000"/>
              <a:buFont typeface="Corbel"/>
              <a:buNone/>
            </a:pPr>
            <a:r>
              <a:rPr lang="en-US" sz="6700" b="0" i="0" u="none" strike="noStrike" cap="none" dirty="0">
                <a:solidFill>
                  <a:schemeClr val="dk1"/>
                </a:solidFill>
                <a:latin typeface="Corbel"/>
                <a:ea typeface="Corbel"/>
                <a:cs typeface="Corbel"/>
                <a:sym typeface="Corbel"/>
              </a:rPr>
              <a:t>FERPA</a:t>
            </a:r>
            <a:endParaRPr sz="1400" b="0" i="0" u="none" strike="noStrike" cap="none" dirty="0">
              <a:solidFill>
                <a:srgbClr val="000000"/>
              </a:solidFill>
              <a:latin typeface="Arial"/>
              <a:ea typeface="Arial"/>
              <a:cs typeface="Arial"/>
              <a:sym typeface="Arial"/>
            </a:endParaRPr>
          </a:p>
          <a:p>
            <a:pPr marL="25400" marR="0" lvl="0" indent="0" algn="l" rtl="0">
              <a:lnSpc>
                <a:spcPct val="100000"/>
              </a:lnSpc>
              <a:spcBef>
                <a:spcPts val="0"/>
              </a:spcBef>
              <a:spcAft>
                <a:spcPts val="0"/>
              </a:spcAft>
              <a:buClr>
                <a:schemeClr val="dk1"/>
              </a:buClr>
              <a:buSzPts val="6000"/>
              <a:buFont typeface="Corbel"/>
              <a:buNone/>
            </a:pPr>
            <a:r>
              <a:rPr lang="en-US" sz="3200" b="0" i="0" u="none" strike="noStrike" cap="none" dirty="0">
                <a:solidFill>
                  <a:schemeClr val="dk1"/>
                </a:solidFill>
                <a:latin typeface="Corbel"/>
                <a:ea typeface="Corbel"/>
                <a:cs typeface="Corbel"/>
                <a:sym typeface="Corbel"/>
              </a:rPr>
              <a:t>Family Educational Rights and Privacy Act</a:t>
            </a:r>
            <a:endParaRPr sz="1400" b="0" i="0" u="none" strike="noStrike" cap="none" dirty="0">
              <a:solidFill>
                <a:srgbClr val="000000"/>
              </a:solidFill>
              <a:latin typeface="Arial"/>
              <a:ea typeface="Arial"/>
              <a:cs typeface="Arial"/>
              <a:sym typeface="Arial"/>
            </a:endParaRPr>
          </a:p>
          <a:p>
            <a:pPr marL="25400" marR="0" lvl="0" indent="0" algn="l" rtl="0">
              <a:lnSpc>
                <a:spcPct val="100000"/>
              </a:lnSpc>
              <a:spcBef>
                <a:spcPts val="0"/>
              </a:spcBef>
              <a:spcAft>
                <a:spcPts val="0"/>
              </a:spcAft>
              <a:buClr>
                <a:schemeClr val="dk1"/>
              </a:buClr>
              <a:buSzPts val="6000"/>
              <a:buFont typeface="Corbel"/>
              <a:buNone/>
            </a:pPr>
            <a:endParaRPr sz="2500" b="0" i="0" u="none" strike="noStrike" cap="none" dirty="0">
              <a:solidFill>
                <a:schemeClr val="dk1"/>
              </a:solidFill>
              <a:latin typeface="Corbel"/>
              <a:ea typeface="Corbel"/>
              <a:cs typeface="Corbel"/>
              <a:sym typeface="Corbel"/>
            </a:endParaRPr>
          </a:p>
        </p:txBody>
      </p:sp>
      <p:sp>
        <p:nvSpPr>
          <p:cNvPr id="310" name="Google Shape;310;p26"/>
          <p:cNvSpPr txBox="1"/>
          <p:nvPr/>
        </p:nvSpPr>
        <p:spPr>
          <a:xfrm>
            <a:off x="524932" y="2245581"/>
            <a:ext cx="8390467" cy="401454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500"/>
              <a:buFont typeface="Corbel"/>
              <a:buNone/>
            </a:pPr>
            <a:endParaRPr sz="2000" b="0" i="0" u="none" strike="noStrike" cap="none" dirty="0">
              <a:solidFill>
                <a:schemeClr val="dk1"/>
              </a:solidFill>
              <a:latin typeface="Corbel"/>
              <a:ea typeface="Corbel"/>
              <a:cs typeface="Corbel"/>
              <a:sym typeface="Corbe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West-MEC Culinary students are also college students.</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Because they are college students, confidentiality is protected by FERPA.</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Faculty are unable to discuss grade status with parents if issues arise, unless the student signs a FERPA waiver.</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To complete a FERPA waiver, please work with admissions / registration personnel.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500"/>
              <a:buFont typeface="Corbel"/>
              <a:buNone/>
            </a:pPr>
            <a:endParaRPr sz="2500" b="0" i="0" u="none" strike="noStrike" cap="none" dirty="0">
              <a:solidFill>
                <a:schemeClr val="dk1"/>
              </a:solidFill>
              <a:latin typeface="Corbel"/>
              <a:ea typeface="Corbel"/>
              <a:cs typeface="Corbel"/>
              <a:sym typeface="Corbe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7"/>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317" name="Google Shape;317;p27"/>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318" name="Google Shape;318;p2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19" name="Google Shape;319;p27"/>
          <p:cNvSpPr txBox="1"/>
          <p:nvPr/>
        </p:nvSpPr>
        <p:spPr>
          <a:xfrm>
            <a:off x="710475" y="621650"/>
            <a:ext cx="7704600" cy="1143000"/>
          </a:xfrm>
          <a:prstGeom prst="rect">
            <a:avLst/>
          </a:prstGeom>
          <a:noFill/>
          <a:ln>
            <a:noFill/>
          </a:ln>
        </p:spPr>
        <p:txBody>
          <a:bodyPr spcFirstLastPara="1" wrap="square" lIns="91425" tIns="91425" rIns="91425" bIns="91425" anchor="t" anchorCtr="0">
            <a:noAutofit/>
          </a:bodyPr>
          <a:lstStyle/>
          <a:p>
            <a:pPr marL="25400" marR="0" lvl="0" indent="0" algn="l" rtl="0">
              <a:lnSpc>
                <a:spcPct val="100000"/>
              </a:lnSpc>
              <a:spcBef>
                <a:spcPts val="0"/>
              </a:spcBef>
              <a:spcAft>
                <a:spcPts val="0"/>
              </a:spcAft>
              <a:buClr>
                <a:schemeClr val="dk1"/>
              </a:buClr>
              <a:buSzPts val="4800"/>
              <a:buFont typeface="Corbel"/>
              <a:buNone/>
            </a:pPr>
            <a:r>
              <a:rPr lang="en-US" sz="5400" dirty="0">
                <a:solidFill>
                  <a:schemeClr val="dk1"/>
                </a:solidFill>
                <a:latin typeface="Corbel"/>
                <a:ea typeface="Corbel"/>
                <a:cs typeface="Corbel"/>
                <a:sym typeface="Corbel"/>
              </a:rPr>
              <a:t>DISABILITY</a:t>
            </a:r>
            <a:r>
              <a:rPr lang="en-US" sz="5400" b="0" i="0" u="none" strike="noStrike" cap="none" dirty="0">
                <a:solidFill>
                  <a:schemeClr val="dk1"/>
                </a:solidFill>
                <a:latin typeface="Corbel"/>
                <a:ea typeface="Corbel"/>
                <a:cs typeface="Corbel"/>
                <a:sym typeface="Corbel"/>
              </a:rPr>
              <a:t> SERVICES</a:t>
            </a:r>
            <a:endParaRPr sz="5400" b="0" i="0" u="none" strike="noStrike" cap="none" dirty="0">
              <a:solidFill>
                <a:schemeClr val="dk1"/>
              </a:solidFill>
              <a:latin typeface="Corbel"/>
              <a:ea typeface="Corbel"/>
              <a:cs typeface="Corbel"/>
              <a:sym typeface="Corbel"/>
            </a:endParaRPr>
          </a:p>
        </p:txBody>
      </p:sp>
      <p:sp>
        <p:nvSpPr>
          <p:cNvPr id="320" name="Google Shape;320;p27"/>
          <p:cNvSpPr txBox="1"/>
          <p:nvPr/>
        </p:nvSpPr>
        <p:spPr>
          <a:xfrm>
            <a:off x="722400" y="2136200"/>
            <a:ext cx="7699200" cy="397445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600" b="0" i="0" u="none" strike="noStrike" cap="none" dirty="0">
                <a:solidFill>
                  <a:schemeClr val="dk1"/>
                </a:solidFill>
                <a:latin typeface="Corbel"/>
                <a:ea typeface="Corbel"/>
                <a:cs typeface="Corbel"/>
                <a:sym typeface="Corbel"/>
              </a:rPr>
              <a:t>Students with an </a:t>
            </a:r>
            <a:r>
              <a:rPr lang="en-US" sz="1600" b="1" i="0" u="sng" strike="noStrike" cap="none" dirty="0">
                <a:solidFill>
                  <a:schemeClr val="dk1"/>
                </a:solidFill>
                <a:latin typeface="Corbel"/>
                <a:ea typeface="Corbel"/>
                <a:cs typeface="Corbel"/>
                <a:sym typeface="Corbel"/>
              </a:rPr>
              <a:t>IEP</a:t>
            </a:r>
            <a:r>
              <a:rPr lang="en-US" sz="1600" b="0" i="0" u="none" strike="noStrike" cap="none" dirty="0">
                <a:solidFill>
                  <a:schemeClr val="dk1"/>
                </a:solidFill>
                <a:latin typeface="Corbel"/>
                <a:ea typeface="Corbel"/>
                <a:cs typeface="Corbel"/>
                <a:sym typeface="Corbel"/>
              </a:rPr>
              <a:t> or a </a:t>
            </a:r>
            <a:r>
              <a:rPr lang="en-US" sz="1600" b="1" i="0" u="sng" strike="noStrike" cap="none" dirty="0">
                <a:solidFill>
                  <a:schemeClr val="dk1"/>
                </a:solidFill>
                <a:latin typeface="Corbel"/>
                <a:ea typeface="Corbel"/>
                <a:cs typeface="Corbel"/>
                <a:sym typeface="Corbel"/>
              </a:rPr>
              <a:t>504 </a:t>
            </a:r>
            <a:r>
              <a:rPr lang="en-US" sz="2400" b="1" i="0" u="sng" strike="noStrike" cap="none" dirty="0">
                <a:solidFill>
                  <a:schemeClr val="dk1"/>
                </a:solidFill>
                <a:latin typeface="Corbel"/>
                <a:ea typeface="Corbel"/>
                <a:cs typeface="Corbel"/>
                <a:sym typeface="Corbel"/>
              </a:rPr>
              <a:t>Accommodation Plan </a:t>
            </a:r>
            <a:r>
              <a:rPr lang="en-US" sz="2400" b="0" i="0" u="none" strike="noStrike" cap="none" dirty="0">
                <a:solidFill>
                  <a:schemeClr val="dk1"/>
                </a:solidFill>
                <a:latin typeface="Corbel"/>
                <a:ea typeface="Corbel"/>
                <a:cs typeface="Corbel"/>
                <a:sym typeface="Corbel"/>
              </a:rPr>
              <a:t>and/or </a:t>
            </a:r>
            <a:r>
              <a:rPr lang="en-US" sz="2400" b="1" i="0" u="sng" strike="noStrike" cap="none" dirty="0">
                <a:solidFill>
                  <a:schemeClr val="dk1"/>
                </a:solidFill>
                <a:latin typeface="Corbel"/>
                <a:ea typeface="Corbel"/>
                <a:cs typeface="Corbel"/>
                <a:sym typeface="Corbel"/>
              </a:rPr>
              <a:t>health conditions </a:t>
            </a:r>
            <a:r>
              <a:rPr lang="en-US" sz="2400" b="0" i="0" u="none" strike="noStrike" cap="none" dirty="0">
                <a:solidFill>
                  <a:schemeClr val="dk1"/>
                </a:solidFill>
                <a:latin typeface="Corbel"/>
                <a:ea typeface="Corbel"/>
                <a:cs typeface="Corbel"/>
                <a:sym typeface="Corbel"/>
              </a:rPr>
              <a:t>are expected to self-advocate</a:t>
            </a:r>
            <a:endParaRPr sz="24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 </a:t>
            </a:r>
            <a:endParaRPr sz="9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Services offered at High Schools do not automatically carry over to the college program.</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Students / Parent must initiate assistance with the </a:t>
            </a:r>
            <a:endParaRPr sz="9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EMCC Community College Disability Coordinator </a:t>
            </a:r>
            <a:endParaRPr sz="9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for intake and potential accommodations.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For more information, please call EMCC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(623) 935-8863</a:t>
            </a:r>
            <a:endParaRPr sz="2000" b="0" i="0" u="none"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chemeClr val="dk1"/>
              </a:buClr>
              <a:buSzPts val="2400"/>
              <a:buFont typeface="Corbel"/>
              <a:buNone/>
            </a:pPr>
            <a:endParaRPr sz="2400" b="0" i="0" u="none"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chemeClr val="dk1"/>
              </a:buClr>
              <a:buSzPts val="2400"/>
              <a:buFont typeface="Corbel"/>
              <a:buNone/>
            </a:pPr>
            <a:endParaRPr sz="2400" b="0" i="0" u="none" strike="noStrike" cap="none" dirty="0">
              <a:solidFill>
                <a:schemeClr val="dk1"/>
              </a:solidFill>
              <a:latin typeface="Corbel"/>
              <a:ea typeface="Corbel"/>
              <a:cs typeface="Corbel"/>
              <a:sym typeface="Corbe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8"/>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327" name="Google Shape;327;p28"/>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328" name="Google Shape;328;p2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29" name="Google Shape;329;p28"/>
          <p:cNvSpPr txBox="1"/>
          <p:nvPr/>
        </p:nvSpPr>
        <p:spPr>
          <a:xfrm>
            <a:off x="680875" y="601925"/>
            <a:ext cx="5259300" cy="1519500"/>
          </a:xfrm>
          <a:prstGeom prst="rect">
            <a:avLst/>
          </a:prstGeom>
          <a:noFill/>
          <a:ln>
            <a:noFill/>
          </a:ln>
        </p:spPr>
        <p:txBody>
          <a:bodyPr spcFirstLastPara="1" wrap="square" lIns="91425" tIns="91425" rIns="91425" bIns="91425" anchor="t" anchorCtr="0">
            <a:noAutofit/>
          </a:bodyPr>
          <a:lstStyle/>
          <a:p>
            <a:pPr marL="25400" marR="0" lvl="0" indent="0" algn="l" rtl="0">
              <a:lnSpc>
                <a:spcPct val="100000"/>
              </a:lnSpc>
              <a:spcBef>
                <a:spcPts val="0"/>
              </a:spcBef>
              <a:spcAft>
                <a:spcPts val="0"/>
              </a:spcAft>
              <a:buClr>
                <a:schemeClr val="dk1"/>
              </a:buClr>
              <a:buSzPts val="7000"/>
              <a:buFont typeface="Corbel"/>
              <a:buNone/>
            </a:pPr>
            <a:r>
              <a:rPr lang="en-US" sz="7000" b="0" i="0" u="none" strike="noStrike" cap="none" dirty="0">
                <a:solidFill>
                  <a:schemeClr val="dk1"/>
                </a:solidFill>
                <a:latin typeface="Corbel"/>
                <a:ea typeface="Corbel"/>
                <a:cs typeface="Corbel"/>
                <a:sym typeface="Corbel"/>
              </a:rPr>
              <a:t>CONDUCT</a:t>
            </a:r>
            <a:endParaRPr sz="1000" b="0" i="0" u="none" strike="noStrike" cap="none" dirty="0">
              <a:solidFill>
                <a:schemeClr val="dk1"/>
              </a:solidFill>
              <a:latin typeface="Corbel"/>
              <a:ea typeface="Corbel"/>
              <a:cs typeface="Corbel"/>
              <a:sym typeface="Corbel"/>
            </a:endParaRPr>
          </a:p>
        </p:txBody>
      </p:sp>
      <p:sp>
        <p:nvSpPr>
          <p:cNvPr id="330" name="Google Shape;330;p28"/>
          <p:cNvSpPr txBox="1"/>
          <p:nvPr/>
        </p:nvSpPr>
        <p:spPr>
          <a:xfrm>
            <a:off x="538850" y="1372050"/>
            <a:ext cx="84960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Corbel"/>
              <a:buNone/>
            </a:pPr>
            <a:endParaRPr sz="2400" b="0" i="0" u="none" strike="noStrike" cap="none" dirty="0">
              <a:solidFill>
                <a:schemeClr val="dk1"/>
              </a:solidFill>
              <a:highlight>
                <a:srgbClr val="FFFFFF"/>
              </a:highlight>
              <a:latin typeface="Corbel"/>
              <a:ea typeface="Corbel"/>
              <a:cs typeface="Corbel"/>
              <a:sym typeface="Corbel"/>
            </a:endParaRPr>
          </a:p>
          <a:p>
            <a:pPr marL="0" marR="0" lvl="0" indent="0" algn="l" rtl="0">
              <a:lnSpc>
                <a:spcPct val="100000"/>
              </a:lnSpc>
              <a:spcBef>
                <a:spcPts val="0"/>
              </a:spcBef>
              <a:spcAft>
                <a:spcPts val="0"/>
              </a:spcAft>
              <a:buClr>
                <a:schemeClr val="dk1"/>
              </a:buClr>
              <a:buSzPts val="2400"/>
              <a:buFont typeface="Corbel"/>
              <a:buNone/>
            </a:pPr>
            <a:r>
              <a:rPr lang="en-US" sz="1600" b="0" i="0" u="none" strike="noStrike" cap="none" dirty="0">
                <a:solidFill>
                  <a:schemeClr val="dk1"/>
                </a:solidFill>
                <a:highlight>
                  <a:srgbClr val="FFFFFF"/>
                </a:highlight>
                <a:latin typeface="Corbel"/>
                <a:ea typeface="Corbel"/>
                <a:cs typeface="Corbel"/>
                <a:sym typeface="Corbel"/>
              </a:rPr>
              <a:t>The Culinary Arts Program is not an after school cooking club.  Content in the program follows the same rigor and grading standards as the adult Culinary Arts Program at EMCC (assignments, practical / written exams, projects, etc.), and students will experience a serious approach to cooking, sanitation, and fiscal operations.  We ask for both student and parent/guardian buy-in over the next year so that this program provides a successful experience for all involved.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orbel"/>
              <a:buNone/>
            </a:pPr>
            <a:endParaRPr sz="1600" b="0" i="0" u="none" strike="noStrike" cap="none" dirty="0">
              <a:solidFill>
                <a:schemeClr val="dk1"/>
              </a:solidFill>
              <a:highlight>
                <a:srgbClr val="FFFFFF"/>
              </a:highlight>
              <a:latin typeface="Corbel"/>
              <a:ea typeface="Corbel"/>
              <a:cs typeface="Corbel"/>
              <a:sym typeface="Corbel"/>
            </a:endParaRPr>
          </a:p>
          <a:p>
            <a:pPr marL="285750" marR="0" lvl="0" indent="-285750" algn="l" rtl="0">
              <a:lnSpc>
                <a:spcPct val="100000"/>
              </a:lnSpc>
              <a:spcBef>
                <a:spcPts val="0"/>
              </a:spcBef>
              <a:spcAft>
                <a:spcPts val="0"/>
              </a:spcAft>
              <a:buClr>
                <a:schemeClr val="dk1"/>
              </a:buClr>
              <a:buSzPts val="2400"/>
              <a:buFont typeface="Arial"/>
              <a:buChar char="•"/>
            </a:pPr>
            <a:r>
              <a:rPr lang="en-US" sz="1600" b="0" i="0" u="none" strike="noStrike" cap="none" dirty="0">
                <a:solidFill>
                  <a:schemeClr val="dk1"/>
                </a:solidFill>
                <a:highlight>
                  <a:srgbClr val="FFFFFF"/>
                </a:highlight>
                <a:latin typeface="Corbel"/>
                <a:ea typeface="Corbel"/>
                <a:cs typeface="Corbel"/>
                <a:sym typeface="Corbel"/>
              </a:rPr>
              <a:t>High expectations for professional conduct</a:t>
            </a:r>
            <a:endParaRPr sz="1600" b="0" i="0" u="none" strike="noStrike" cap="none" dirty="0">
              <a:solidFill>
                <a:schemeClr val="dk1"/>
              </a:solidFill>
              <a:highlight>
                <a:srgbClr val="FFFFFF"/>
              </a:highlight>
              <a:latin typeface="Corbel"/>
              <a:ea typeface="Corbel"/>
              <a:cs typeface="Corbel"/>
              <a:sym typeface="Corbel"/>
            </a:endParaRPr>
          </a:p>
          <a:p>
            <a:pPr marL="285750" marR="0" lvl="0" indent="-133350" algn="l" rtl="0">
              <a:lnSpc>
                <a:spcPct val="100000"/>
              </a:lnSpc>
              <a:spcBef>
                <a:spcPts val="0"/>
              </a:spcBef>
              <a:spcAft>
                <a:spcPts val="0"/>
              </a:spcAft>
              <a:buClr>
                <a:schemeClr val="dk1"/>
              </a:buClr>
              <a:buSzPts val="2400"/>
              <a:buFont typeface="Arial"/>
              <a:buNone/>
            </a:pPr>
            <a:endParaRPr sz="1600" b="0" i="0" u="none" strike="noStrike" cap="none" dirty="0">
              <a:solidFill>
                <a:schemeClr val="dk1"/>
              </a:solidFill>
              <a:highlight>
                <a:srgbClr val="FFFFFF"/>
              </a:highlight>
              <a:latin typeface="Corbel"/>
              <a:ea typeface="Corbel"/>
              <a:cs typeface="Corbel"/>
              <a:sym typeface="Corbel"/>
            </a:endParaRPr>
          </a:p>
          <a:p>
            <a:pPr marL="285750" marR="0" lvl="0" indent="-285750" algn="l" rtl="0">
              <a:lnSpc>
                <a:spcPct val="100000"/>
              </a:lnSpc>
              <a:spcBef>
                <a:spcPts val="0"/>
              </a:spcBef>
              <a:spcAft>
                <a:spcPts val="0"/>
              </a:spcAft>
              <a:buClr>
                <a:schemeClr val="dk1"/>
              </a:buClr>
              <a:buSzPts val="2400"/>
              <a:buFont typeface="Arial"/>
              <a:buChar char="•"/>
            </a:pPr>
            <a:r>
              <a:rPr lang="en-US" sz="1600" b="0" i="0" u="none" strike="noStrike" cap="none" dirty="0">
                <a:solidFill>
                  <a:schemeClr val="dk1"/>
                </a:solidFill>
                <a:highlight>
                  <a:srgbClr val="FFFFFF"/>
                </a:highlight>
                <a:latin typeface="Corbel"/>
                <a:ea typeface="Corbel"/>
                <a:cs typeface="Corbel"/>
                <a:sym typeface="Corbel"/>
              </a:rPr>
              <a:t>Maturity level on par with industry</a:t>
            </a:r>
            <a:endParaRPr sz="1600" b="0" i="0" u="none" strike="noStrike" cap="none" dirty="0">
              <a:solidFill>
                <a:schemeClr val="dk1"/>
              </a:solidFill>
              <a:highlight>
                <a:srgbClr val="FFFFFF"/>
              </a:highlight>
              <a:latin typeface="Corbel"/>
              <a:ea typeface="Corbel"/>
              <a:cs typeface="Corbel"/>
              <a:sym typeface="Corbel"/>
            </a:endParaRPr>
          </a:p>
          <a:p>
            <a:pPr marL="285750" marR="0" lvl="0" indent="-133350" algn="l" rtl="0">
              <a:lnSpc>
                <a:spcPct val="100000"/>
              </a:lnSpc>
              <a:spcBef>
                <a:spcPts val="0"/>
              </a:spcBef>
              <a:spcAft>
                <a:spcPts val="0"/>
              </a:spcAft>
              <a:buClr>
                <a:schemeClr val="dk1"/>
              </a:buClr>
              <a:buSzPts val="2400"/>
              <a:buFont typeface="Arial"/>
              <a:buNone/>
            </a:pPr>
            <a:endParaRPr sz="1600" b="0" i="0" u="none" strike="noStrike" cap="none" dirty="0">
              <a:solidFill>
                <a:schemeClr val="dk1"/>
              </a:solidFill>
              <a:highlight>
                <a:srgbClr val="FFFFFF"/>
              </a:highlight>
              <a:latin typeface="Corbel"/>
              <a:ea typeface="Corbel"/>
              <a:cs typeface="Corbel"/>
              <a:sym typeface="Corbel"/>
            </a:endParaRPr>
          </a:p>
          <a:p>
            <a:pPr marL="285750" marR="0" lvl="0" indent="-285750" algn="l" rtl="0">
              <a:lnSpc>
                <a:spcPct val="100000"/>
              </a:lnSpc>
              <a:spcBef>
                <a:spcPts val="0"/>
              </a:spcBef>
              <a:spcAft>
                <a:spcPts val="0"/>
              </a:spcAft>
              <a:buClr>
                <a:schemeClr val="dk1"/>
              </a:buClr>
              <a:buSzPts val="2400"/>
              <a:buFont typeface="Arial"/>
              <a:buChar char="•"/>
            </a:pPr>
            <a:r>
              <a:rPr lang="en-US" sz="1600" b="0" i="0" u="none" strike="noStrike" cap="none" dirty="0">
                <a:solidFill>
                  <a:schemeClr val="dk1"/>
                </a:solidFill>
                <a:highlight>
                  <a:srgbClr val="FFFFFF"/>
                </a:highlight>
                <a:latin typeface="Corbel"/>
                <a:ea typeface="Corbel"/>
                <a:cs typeface="Corbel"/>
                <a:sym typeface="Corbel"/>
              </a:rPr>
              <a:t>Cell phone usage based on campus policy</a:t>
            </a:r>
            <a:endParaRPr sz="1600" b="0" i="0" u="none" strike="noStrike" cap="none" dirty="0">
              <a:solidFill>
                <a:schemeClr val="dk1"/>
              </a:solidFill>
              <a:highlight>
                <a:srgbClr val="FFFFFF"/>
              </a:highlight>
              <a:latin typeface="Corbel"/>
              <a:ea typeface="Corbel"/>
              <a:cs typeface="Corbel"/>
              <a:sym typeface="Corbel"/>
            </a:endParaRPr>
          </a:p>
          <a:p>
            <a:pPr marL="285750" marR="0" lvl="0" indent="-133350" algn="l" rtl="0">
              <a:lnSpc>
                <a:spcPct val="100000"/>
              </a:lnSpc>
              <a:spcBef>
                <a:spcPts val="0"/>
              </a:spcBef>
              <a:spcAft>
                <a:spcPts val="0"/>
              </a:spcAft>
              <a:buClr>
                <a:schemeClr val="dk1"/>
              </a:buClr>
              <a:buSzPts val="2400"/>
              <a:buFont typeface="Arial"/>
              <a:buNone/>
            </a:pPr>
            <a:endParaRPr sz="1600" b="0" i="0" u="none" strike="noStrike" cap="none" dirty="0">
              <a:solidFill>
                <a:schemeClr val="dk1"/>
              </a:solidFill>
              <a:highlight>
                <a:srgbClr val="FFFFFF"/>
              </a:highlight>
              <a:latin typeface="Corbel"/>
              <a:ea typeface="Corbel"/>
              <a:cs typeface="Corbel"/>
              <a:sym typeface="Corbel"/>
            </a:endParaRPr>
          </a:p>
          <a:p>
            <a:pPr marL="285750" marR="0" lvl="0" indent="-285750" algn="l" rtl="0">
              <a:lnSpc>
                <a:spcPct val="100000"/>
              </a:lnSpc>
              <a:spcBef>
                <a:spcPts val="0"/>
              </a:spcBef>
              <a:spcAft>
                <a:spcPts val="0"/>
              </a:spcAft>
              <a:buClr>
                <a:schemeClr val="dk1"/>
              </a:buClr>
              <a:buSzPts val="2400"/>
              <a:buFont typeface="Arial"/>
              <a:buChar char="•"/>
            </a:pPr>
            <a:r>
              <a:rPr lang="en-US" sz="1600" b="0" i="0" u="none" strike="noStrike" cap="none" dirty="0">
                <a:solidFill>
                  <a:schemeClr val="dk1"/>
                </a:solidFill>
                <a:highlight>
                  <a:srgbClr val="FFFFFF"/>
                </a:highlight>
                <a:latin typeface="Corbel"/>
                <a:ea typeface="Corbel"/>
                <a:cs typeface="Corbel"/>
                <a:sym typeface="Corbel"/>
              </a:rPr>
              <a:t>Behavioral Concerns will be communicated to students/parents through EMCC and West-MEC</a:t>
            </a:r>
            <a:endParaRPr sz="1600" b="0" i="0" u="none" strike="noStrike" cap="none" dirty="0">
              <a:solidFill>
                <a:schemeClr val="dk1"/>
              </a:solidFill>
              <a:highlight>
                <a:srgbClr val="FFFFFF"/>
              </a:highlight>
              <a:latin typeface="Corbel"/>
              <a:ea typeface="Corbel"/>
              <a:cs typeface="Corbel"/>
              <a:sym typeface="Corbel"/>
            </a:endParaRPr>
          </a:p>
          <a:p>
            <a:pPr marL="285750" marR="0" lvl="0" indent="-133350" algn="l" rtl="0">
              <a:lnSpc>
                <a:spcPct val="100000"/>
              </a:lnSpc>
              <a:spcBef>
                <a:spcPts val="0"/>
              </a:spcBef>
              <a:spcAft>
                <a:spcPts val="0"/>
              </a:spcAft>
              <a:buClr>
                <a:schemeClr val="dk1"/>
              </a:buClr>
              <a:buSzPts val="2400"/>
              <a:buFont typeface="Arial"/>
              <a:buNone/>
            </a:pPr>
            <a:endParaRPr sz="1600" b="0" i="0" u="none" strike="noStrike" cap="none" dirty="0">
              <a:solidFill>
                <a:schemeClr val="dk1"/>
              </a:solidFill>
              <a:highlight>
                <a:srgbClr val="FFFFFF"/>
              </a:highlight>
              <a:latin typeface="Corbel"/>
              <a:ea typeface="Corbel"/>
              <a:cs typeface="Corbel"/>
              <a:sym typeface="Corbel"/>
            </a:endParaRPr>
          </a:p>
          <a:p>
            <a:pPr marL="285750" marR="0" lvl="0" indent="-285750" algn="l" rtl="0">
              <a:lnSpc>
                <a:spcPct val="100000"/>
              </a:lnSpc>
              <a:spcBef>
                <a:spcPts val="0"/>
              </a:spcBef>
              <a:spcAft>
                <a:spcPts val="0"/>
              </a:spcAft>
              <a:buClr>
                <a:schemeClr val="dk1"/>
              </a:buClr>
              <a:buSzPts val="2400"/>
              <a:buFont typeface="Arial"/>
              <a:buChar char="•"/>
            </a:pPr>
            <a:r>
              <a:rPr lang="en-US" sz="1600" b="0" i="0" u="none" strike="noStrike" cap="none" dirty="0">
                <a:solidFill>
                  <a:schemeClr val="dk1"/>
                </a:solidFill>
                <a:highlight>
                  <a:srgbClr val="FFFFFF"/>
                </a:highlight>
                <a:latin typeface="Corbel"/>
                <a:ea typeface="Corbel"/>
                <a:cs typeface="Corbel"/>
                <a:sym typeface="Corbel"/>
              </a:rPr>
              <a:t>College discipline guidelines apply if student fails to comply with the rules and regulations</a:t>
            </a:r>
            <a:endParaRPr sz="1600" b="0" i="0" u="none" strike="noStrike" cap="none" dirty="0">
              <a:solidFill>
                <a:schemeClr val="dk1"/>
              </a:solidFill>
              <a:highlight>
                <a:srgbClr val="FFFFFF"/>
              </a:highlight>
              <a:latin typeface="Corbel"/>
              <a:ea typeface="Corbel"/>
              <a:cs typeface="Corbel"/>
              <a:sym typeface="Corbel"/>
            </a:endParaRPr>
          </a:p>
          <a:p>
            <a:pPr marL="0" marR="0" lvl="0" indent="0" algn="l" rtl="0">
              <a:lnSpc>
                <a:spcPct val="100000"/>
              </a:lnSpc>
              <a:spcBef>
                <a:spcPts val="0"/>
              </a:spcBef>
              <a:spcAft>
                <a:spcPts val="0"/>
              </a:spcAft>
              <a:buClr>
                <a:schemeClr val="dk1"/>
              </a:buClr>
              <a:buSzPts val="2400"/>
              <a:buFont typeface="Corbel"/>
              <a:buNone/>
            </a:pPr>
            <a:endParaRPr sz="2400" b="0" i="0" u="none" strike="noStrike" cap="none" dirty="0">
              <a:solidFill>
                <a:schemeClr val="dk1"/>
              </a:solidFill>
              <a:highlight>
                <a:srgbClr val="FFFFFF"/>
              </a:highlight>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0" name="Google Shape;80;p3"/>
          <p:cNvSpPr/>
          <p:nvPr/>
        </p:nvSpPr>
        <p:spPr>
          <a:xfrm>
            <a:off x="600225" y="1592636"/>
            <a:ext cx="8268900" cy="2325600"/>
          </a:xfrm>
          <a:prstGeom prst="rect">
            <a:avLst/>
          </a:prstGeom>
          <a:noFill/>
          <a:ln>
            <a:noFill/>
          </a:ln>
        </p:spPr>
        <p:txBody>
          <a:bodyPr spcFirstLastPara="1" wrap="square" lIns="0" tIns="0" rIns="28575" bIns="0" anchor="t" anchorCtr="0">
            <a:noAutofit/>
          </a:bodyPr>
          <a:lstStyle/>
          <a:p>
            <a:pPr marL="0" marR="0" lvl="0" indent="0" algn="ctr" rtl="0">
              <a:lnSpc>
                <a:spcPct val="100000"/>
              </a:lnSpc>
              <a:spcBef>
                <a:spcPts val="0"/>
              </a:spcBef>
              <a:spcAft>
                <a:spcPts val="0"/>
              </a:spcAft>
              <a:buClr>
                <a:schemeClr val="dk1"/>
              </a:buClr>
              <a:buSzPts val="6000"/>
              <a:buFont typeface="Corbel"/>
              <a:buNone/>
            </a:pPr>
            <a:endParaRPr sz="6000" b="0" i="0" u="none" strike="noStrike" cap="none">
              <a:solidFill>
                <a:schemeClr val="dk1"/>
              </a:solidFill>
              <a:latin typeface="Corbel"/>
              <a:ea typeface="Corbel"/>
              <a:cs typeface="Corbel"/>
              <a:sym typeface="Corbel"/>
            </a:endParaRPr>
          </a:p>
        </p:txBody>
      </p:sp>
      <p:sp>
        <p:nvSpPr>
          <p:cNvPr id="81" name="Google Shape;81;p3"/>
          <p:cNvSpPr/>
          <p:nvPr/>
        </p:nvSpPr>
        <p:spPr>
          <a:xfrm>
            <a:off x="798022" y="1437465"/>
            <a:ext cx="7547955" cy="446272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rbel"/>
              <a:ea typeface="Corbel"/>
              <a:cs typeface="Corbel"/>
              <a:sym typeface="Corbel"/>
            </a:endParaRPr>
          </a:p>
          <a:p>
            <a:pPr marL="457200" marR="0" lvl="1"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orbel"/>
                <a:ea typeface="Corbel"/>
                <a:cs typeface="Corbel"/>
                <a:sym typeface="Corbel"/>
              </a:rPr>
              <a:t>First day of class:</a:t>
            </a:r>
            <a:endParaRPr sz="1400" b="0" i="0" u="none" strike="noStrike" cap="none" dirty="0">
              <a:solidFill>
                <a:srgbClr val="000000"/>
              </a:solidFill>
              <a:latin typeface="Arial"/>
              <a:ea typeface="Arial"/>
              <a:cs typeface="Arial"/>
              <a:sym typeface="Arial"/>
            </a:endParaRPr>
          </a:p>
          <a:p>
            <a:pPr marL="457200" marR="0" lvl="1"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orbel"/>
                <a:ea typeface="Corbel"/>
                <a:cs typeface="Corbel"/>
                <a:sym typeface="Corbel"/>
              </a:rPr>
              <a:t>Monday, August 21, 2023</a:t>
            </a:r>
            <a:endParaRPr sz="1600" b="1"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orbel"/>
              <a:ea typeface="Corbel"/>
              <a:cs typeface="Corbel"/>
              <a:sym typeface="Corbel"/>
            </a:endParaRPr>
          </a:p>
          <a:p>
            <a:pPr marL="457200" marR="0" lvl="1"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orbel"/>
              <a:ea typeface="Corbel"/>
              <a:cs typeface="Corbel"/>
              <a:sym typeface="Corbel"/>
            </a:endParaRPr>
          </a:p>
          <a:p>
            <a:pPr marL="457200" marR="0" lvl="1"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EMCC @ Regions Restaurant</a:t>
            </a:r>
            <a:endParaRPr sz="1400" b="0" i="0" u="none" strike="noStrike" cap="none" dirty="0">
              <a:solidFill>
                <a:srgbClr val="000000"/>
              </a:solidFill>
              <a:latin typeface="Arial"/>
              <a:ea typeface="Arial"/>
              <a:cs typeface="Arial"/>
              <a:sym typeface="Arial"/>
            </a:endParaRPr>
          </a:p>
          <a:p>
            <a:pPr marL="457200" marR="0" lvl="1"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3000 N. Dysart Road, Avondale, AZ 85392</a:t>
            </a:r>
            <a:endParaRPr sz="1400" b="0" i="0" u="none" strike="noStrike" cap="none" dirty="0">
              <a:solidFill>
                <a:srgbClr val="000000"/>
              </a:solidFill>
              <a:latin typeface="Arial"/>
              <a:ea typeface="Arial"/>
              <a:cs typeface="Arial"/>
              <a:sym typeface="Arial"/>
            </a:endParaRPr>
          </a:p>
          <a:p>
            <a:pPr marL="457200" marR="0" lvl="1"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Monday - Thursday</a:t>
            </a:r>
            <a:endParaRPr sz="1400" b="0" i="0" u="none" strike="noStrike" cap="none" dirty="0">
              <a:solidFill>
                <a:srgbClr val="000000"/>
              </a:solidFill>
              <a:latin typeface="Arial"/>
              <a:ea typeface="Arial"/>
              <a:cs typeface="Arial"/>
              <a:sym typeface="Arial"/>
            </a:endParaRPr>
          </a:p>
          <a:p>
            <a:pPr marL="457200" marR="0" lvl="1"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1:00-3:45 PM</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orbel"/>
              <a:ea typeface="Corbel"/>
              <a:cs typeface="Corbel"/>
              <a:sym typeface="Corbel"/>
            </a:endParaRPr>
          </a:p>
          <a:p>
            <a:pPr marL="457200" marR="0" lvl="1"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orbel"/>
              <a:ea typeface="Corbel"/>
              <a:cs typeface="Corbel"/>
              <a:sym typeface="Corbel"/>
            </a:endParaRPr>
          </a:p>
          <a:p>
            <a:pPr marL="457200" marR="0" lvl="1"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orbel"/>
                <a:ea typeface="Corbel"/>
                <a:cs typeface="Corbel"/>
                <a:sym typeface="Corbel"/>
              </a:rPr>
              <a:t> *Students are dropped if not present on first day of class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9"/>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337" name="Google Shape;337;p29"/>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338" name="Google Shape;338;p2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39" name="Google Shape;339;p29"/>
          <p:cNvSpPr txBox="1"/>
          <p:nvPr/>
        </p:nvSpPr>
        <p:spPr>
          <a:xfrm>
            <a:off x="700600" y="631525"/>
            <a:ext cx="5160900" cy="1417500"/>
          </a:xfrm>
          <a:prstGeom prst="rect">
            <a:avLst/>
          </a:prstGeom>
          <a:noFill/>
          <a:ln>
            <a:noFill/>
          </a:ln>
        </p:spPr>
        <p:txBody>
          <a:bodyPr spcFirstLastPara="1" wrap="square" lIns="91425" tIns="91425" rIns="91425" bIns="91425" anchor="t" anchorCtr="0">
            <a:noAutofit/>
          </a:bodyPr>
          <a:lstStyle/>
          <a:p>
            <a:pPr marL="25400" marR="0" lvl="0" indent="0" algn="l" rtl="0">
              <a:lnSpc>
                <a:spcPct val="100000"/>
              </a:lnSpc>
              <a:spcBef>
                <a:spcPts val="0"/>
              </a:spcBef>
              <a:spcAft>
                <a:spcPts val="0"/>
              </a:spcAft>
              <a:buClr>
                <a:schemeClr val="dk1"/>
              </a:buClr>
              <a:buSzPts val="7000"/>
              <a:buFont typeface="Corbel"/>
              <a:buNone/>
            </a:pPr>
            <a:r>
              <a:rPr lang="en-US" sz="7000" b="0" i="0" u="none" strike="noStrike" cap="none">
                <a:solidFill>
                  <a:schemeClr val="dk1"/>
                </a:solidFill>
                <a:latin typeface="Corbel"/>
                <a:ea typeface="Corbel"/>
                <a:cs typeface="Corbel"/>
                <a:sym typeface="Corbel"/>
              </a:rPr>
              <a:t>CTSO</a:t>
            </a:r>
            <a:endParaRPr sz="1000" b="0" i="0" u="none" strike="noStrike" cap="none">
              <a:solidFill>
                <a:schemeClr val="dk1"/>
              </a:solidFill>
              <a:latin typeface="Corbel"/>
              <a:ea typeface="Corbel"/>
              <a:cs typeface="Corbel"/>
              <a:sym typeface="Corbel"/>
            </a:endParaRPr>
          </a:p>
        </p:txBody>
      </p:sp>
      <p:sp>
        <p:nvSpPr>
          <p:cNvPr id="340" name="Google Shape;340;p29"/>
          <p:cNvSpPr txBox="1"/>
          <p:nvPr/>
        </p:nvSpPr>
        <p:spPr>
          <a:xfrm>
            <a:off x="583138" y="3636144"/>
            <a:ext cx="7977723"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Corbel"/>
              <a:buNone/>
            </a:pPr>
            <a:r>
              <a:rPr lang="en-US" sz="2100" b="0" i="0" u="none" strike="noStrike" cap="none" dirty="0">
                <a:solidFill>
                  <a:schemeClr val="dk1"/>
                </a:solidFill>
                <a:latin typeface="Corbel"/>
                <a:ea typeface="Corbel"/>
                <a:cs typeface="Corbel"/>
                <a:sym typeface="Corbel"/>
              </a:rPr>
              <a:t>Culinary students are encouraged to participate/compete in FCCLA at their home High School.</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Corbel"/>
              <a:buNone/>
            </a:pPr>
            <a:endParaRPr sz="2100" b="0" i="0" u="none"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chemeClr val="dk1"/>
              </a:buClr>
              <a:buSzPts val="2000"/>
              <a:buFont typeface="Corbel"/>
              <a:buNone/>
            </a:pPr>
            <a:r>
              <a:rPr lang="en-US" sz="2100" b="0" i="0" u="none" strike="noStrike" cap="none" dirty="0">
                <a:solidFill>
                  <a:schemeClr val="dk1"/>
                </a:solidFill>
                <a:latin typeface="Corbel"/>
                <a:ea typeface="Corbel"/>
                <a:cs typeface="Corbel"/>
                <a:sym typeface="Corbel"/>
              </a:rPr>
              <a:t>Contact your school’s FCCLA advisor and consider competing in a Culinary event.</a:t>
            </a:r>
            <a:endParaRPr sz="2100" b="0" i="0" u="none" strike="noStrike" cap="none" dirty="0">
              <a:solidFill>
                <a:schemeClr val="dk1"/>
              </a:solidFill>
              <a:latin typeface="Corbel"/>
              <a:ea typeface="Corbel"/>
              <a:cs typeface="Corbel"/>
              <a:sym typeface="Corbel"/>
            </a:endParaRPr>
          </a:p>
        </p:txBody>
      </p:sp>
      <p:pic>
        <p:nvPicPr>
          <p:cNvPr id="341" name="Google Shape;341;p29"/>
          <p:cNvPicPr preferRelativeResize="0"/>
          <p:nvPr/>
        </p:nvPicPr>
        <p:blipFill rotWithShape="1">
          <a:blip r:embed="rId4">
            <a:alphaModFix/>
          </a:blip>
          <a:srcRect/>
          <a:stretch/>
        </p:blipFill>
        <p:spPr>
          <a:xfrm>
            <a:off x="2766574" y="1488213"/>
            <a:ext cx="3610849" cy="212223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p:nvPr/>
        </p:nvSpPr>
        <p:spPr>
          <a:xfrm>
            <a:off x="337050" y="263850"/>
            <a:ext cx="937800" cy="1304100"/>
          </a:xfrm>
          <a:prstGeom prst="halfFrame">
            <a:avLst>
              <a:gd name="adj1" fmla="val 33333"/>
              <a:gd name="adj2" fmla="val 33333"/>
            </a:avLst>
          </a:prstGeom>
          <a:solidFill>
            <a:srgbClr val="FF7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3"/>
          <p:cNvSpPr/>
          <p:nvPr/>
        </p:nvSpPr>
        <p:spPr>
          <a:xfrm flipH="1">
            <a:off x="7931325" y="263850"/>
            <a:ext cx="937800" cy="1304100"/>
          </a:xfrm>
          <a:prstGeom prst="halfFrame">
            <a:avLst>
              <a:gd name="adj1" fmla="val 33333"/>
              <a:gd name="adj2" fmla="val 33333"/>
            </a:avLst>
          </a:prstGeom>
          <a:solidFill>
            <a:srgbClr val="0B539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3"/>
          <p:cNvSpPr txBox="1"/>
          <p:nvPr/>
        </p:nvSpPr>
        <p:spPr>
          <a:xfrm>
            <a:off x="337049" y="2502475"/>
            <a:ext cx="8636621" cy="352180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700" b="0" i="0" u="none" strike="noStrike" cap="none" dirty="0">
                <a:solidFill>
                  <a:srgbClr val="000000"/>
                </a:solidFill>
                <a:latin typeface="Arial"/>
                <a:ea typeface="Arial"/>
                <a:cs typeface="Arial"/>
                <a:sym typeface="Arial"/>
              </a:rPr>
              <a:t>EMT Students are encouraged to </a:t>
            </a:r>
            <a:r>
              <a:rPr lang="en-US" sz="2700" dirty="0"/>
              <a:t>apply for NTHS.</a:t>
            </a:r>
          </a:p>
          <a:p>
            <a:pPr marL="0" marR="0" lvl="0" indent="0" algn="l" rtl="0">
              <a:lnSpc>
                <a:spcPct val="100000"/>
              </a:lnSpc>
              <a:spcBef>
                <a:spcPts val="0"/>
              </a:spcBef>
              <a:spcAft>
                <a:spcPts val="0"/>
              </a:spcAft>
              <a:buClr>
                <a:srgbClr val="000000"/>
              </a:buClr>
              <a:buSzPts val="3200"/>
              <a:buFont typeface="Arial"/>
              <a:buNone/>
            </a:pPr>
            <a:r>
              <a:rPr lang="en-US" sz="2700" b="0" i="0" u="none" strike="noStrike" cap="none" dirty="0">
                <a:solidFill>
                  <a:srgbClr val="000000"/>
                </a:solidFill>
                <a:latin typeface="Arial"/>
                <a:ea typeface="Arial"/>
                <a:cs typeface="Arial"/>
                <a:sym typeface="Arial"/>
              </a:rPr>
              <a:t>	3.0 min. GPA at High School</a:t>
            </a:r>
          </a:p>
          <a:p>
            <a:pPr marL="0" marR="0" lvl="0" indent="0" algn="l" rtl="0">
              <a:lnSpc>
                <a:spcPct val="100000"/>
              </a:lnSpc>
              <a:spcBef>
                <a:spcPts val="0"/>
              </a:spcBef>
              <a:spcAft>
                <a:spcPts val="0"/>
              </a:spcAft>
              <a:buClr>
                <a:srgbClr val="000000"/>
              </a:buClr>
              <a:buSzPts val="3200"/>
              <a:buFont typeface="Arial"/>
              <a:buNone/>
            </a:pPr>
            <a:r>
              <a:rPr lang="en-US" sz="2700" dirty="0"/>
              <a:t>	B or Higher in EMT</a:t>
            </a:r>
            <a:endParaRPr sz="2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2700" b="0" i="0" u="none" strike="noStrike" cap="none" dirty="0">
                <a:solidFill>
                  <a:srgbClr val="000000"/>
                </a:solidFill>
                <a:latin typeface="Arial"/>
                <a:ea typeface="Arial"/>
                <a:cs typeface="Arial"/>
                <a:sym typeface="Arial"/>
              </a:rPr>
              <a:t>	CTSO, Volunteer, or Leader of Organization</a:t>
            </a:r>
          </a:p>
          <a:p>
            <a:pPr marL="0" marR="0" lvl="0" indent="0" algn="l" rtl="0">
              <a:lnSpc>
                <a:spcPct val="100000"/>
              </a:lnSpc>
              <a:spcBef>
                <a:spcPts val="0"/>
              </a:spcBef>
              <a:spcAft>
                <a:spcPts val="0"/>
              </a:spcAft>
              <a:buClr>
                <a:srgbClr val="000000"/>
              </a:buClr>
              <a:buSzPts val="3200"/>
              <a:buFont typeface="Arial"/>
              <a:buNone/>
            </a:pPr>
            <a:r>
              <a:rPr lang="en-US" sz="2700" dirty="0"/>
              <a:t>	Outstanding Conduct</a:t>
            </a:r>
            <a:endParaRPr sz="2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2700" b="0" i="0" u="none" strike="noStrike" cap="none" dirty="0">
                <a:solidFill>
                  <a:srgbClr val="000000"/>
                </a:solidFill>
                <a:latin typeface="Arial"/>
                <a:ea typeface="Arial"/>
                <a:cs typeface="Arial"/>
                <a:sym typeface="Arial"/>
              </a:rPr>
              <a:t>Applications and documentation: March, Induction Ceremony</a:t>
            </a:r>
            <a:endParaRPr lang="en-US" sz="2700" dirty="0"/>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000000"/>
                </a:solidFill>
                <a:latin typeface="Arial"/>
                <a:ea typeface="Arial"/>
                <a:cs typeface="Arial"/>
                <a:sym typeface="Arial"/>
              </a:rPr>
              <a:t>Stoles are worn at Recognition Ceremony</a:t>
            </a:r>
            <a:endParaRPr sz="3200" b="0" i="0" u="none" strike="noStrike" cap="none" dirty="0">
              <a:solidFill>
                <a:srgbClr val="000000"/>
              </a:solidFill>
              <a:latin typeface="Arial"/>
              <a:ea typeface="Arial"/>
              <a:cs typeface="Arial"/>
              <a:sym typeface="Arial"/>
            </a:endParaRPr>
          </a:p>
        </p:txBody>
      </p:sp>
      <p:pic>
        <p:nvPicPr>
          <p:cNvPr id="1028" name="Picture 4" descr="NTHS - National Technical Honor Society">
            <a:extLst>
              <a:ext uri="{FF2B5EF4-FFF2-40B4-BE49-F238E27FC236}">
                <a16:creationId xmlns:a16="http://schemas.microsoft.com/office/drawing/2014/main" id="{D71B3B5B-A25D-4587-AB72-6B23EC918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014" y="263850"/>
            <a:ext cx="4669972" cy="190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572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0"/>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348" name="Google Shape;348;p30"/>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349" name="Google Shape;349;p30"/>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50" name="Google Shape;350;p30"/>
          <p:cNvSpPr txBox="1"/>
          <p:nvPr/>
        </p:nvSpPr>
        <p:spPr>
          <a:xfrm>
            <a:off x="720350" y="621650"/>
            <a:ext cx="4707000" cy="1417500"/>
          </a:xfrm>
          <a:prstGeom prst="rect">
            <a:avLst/>
          </a:prstGeom>
          <a:noFill/>
          <a:ln>
            <a:noFill/>
          </a:ln>
        </p:spPr>
        <p:txBody>
          <a:bodyPr spcFirstLastPara="1" wrap="square" lIns="91425" tIns="91425" rIns="91425" bIns="91425" anchor="t" anchorCtr="0">
            <a:noAutofit/>
          </a:bodyPr>
          <a:lstStyle/>
          <a:p>
            <a:pPr marL="25400" marR="0" lvl="0" indent="0" algn="l" rtl="0">
              <a:lnSpc>
                <a:spcPct val="100000"/>
              </a:lnSpc>
              <a:spcBef>
                <a:spcPts val="0"/>
              </a:spcBef>
              <a:spcAft>
                <a:spcPts val="0"/>
              </a:spcAft>
              <a:buClr>
                <a:schemeClr val="dk1"/>
              </a:buClr>
              <a:buSzPts val="7000"/>
              <a:buFont typeface="Corbel"/>
              <a:buNone/>
            </a:pPr>
            <a:r>
              <a:rPr lang="en-US" sz="7000" b="0" i="0" u="none" strike="noStrike" cap="none" dirty="0">
                <a:solidFill>
                  <a:schemeClr val="dk1"/>
                </a:solidFill>
                <a:latin typeface="Corbel"/>
                <a:ea typeface="Corbel"/>
                <a:cs typeface="Corbel"/>
                <a:sym typeface="Corbel"/>
              </a:rPr>
              <a:t>BULLYING</a:t>
            </a:r>
            <a:endParaRPr sz="1000" b="0" i="0" u="none" strike="noStrike" cap="none" dirty="0">
              <a:solidFill>
                <a:schemeClr val="dk1"/>
              </a:solidFill>
              <a:latin typeface="Corbel"/>
              <a:ea typeface="Corbel"/>
              <a:cs typeface="Corbel"/>
              <a:sym typeface="Corbel"/>
            </a:endParaRPr>
          </a:p>
        </p:txBody>
      </p:sp>
      <p:sp>
        <p:nvSpPr>
          <p:cNvPr id="351" name="Google Shape;351;p30"/>
          <p:cNvSpPr txBox="1"/>
          <p:nvPr/>
        </p:nvSpPr>
        <p:spPr>
          <a:xfrm>
            <a:off x="518250" y="2039150"/>
            <a:ext cx="8107500" cy="300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300"/>
              <a:buFont typeface="Corbel"/>
              <a:buNone/>
            </a:pPr>
            <a:r>
              <a:rPr lang="en-US" sz="2300" b="0" i="0" u="none" strike="noStrike" cap="none" dirty="0">
                <a:solidFill>
                  <a:schemeClr val="dk1"/>
                </a:solidFill>
                <a:latin typeface="Corbel"/>
                <a:ea typeface="Corbel"/>
                <a:cs typeface="Corbel"/>
                <a:sym typeface="Corbel"/>
              </a:rPr>
              <a:t>It is the right of every student to be educated in a positive, safe, caring and respectful learning environment.  </a:t>
            </a:r>
            <a:endParaRPr sz="10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300"/>
              <a:buFont typeface="Corbel"/>
              <a:buNone/>
            </a:pPr>
            <a:endParaRPr sz="23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300"/>
              <a:buFont typeface="Corbel"/>
              <a:buNone/>
            </a:pPr>
            <a:r>
              <a:rPr lang="en-US" sz="2300" b="0" i="0" u="none" strike="noStrike" cap="none" dirty="0">
                <a:solidFill>
                  <a:schemeClr val="dk1"/>
                </a:solidFill>
                <a:latin typeface="Corbel"/>
                <a:ea typeface="Corbel"/>
                <a:cs typeface="Corbel"/>
                <a:sym typeface="Corbel"/>
              </a:rPr>
              <a:t>A school environment inclusive of these traits maximizes student achievement, fosters student personal growth, and helps students build a sense of community that promotes positive participation.  </a:t>
            </a:r>
            <a:endParaRPr sz="10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300"/>
              <a:buFont typeface="Corbel"/>
              <a:buNone/>
            </a:pPr>
            <a:endParaRPr sz="23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300"/>
              <a:buFont typeface="Corbel"/>
              <a:buNone/>
            </a:pPr>
            <a:r>
              <a:rPr lang="en-US" sz="2300" b="0" i="0" u="none" strike="noStrike" cap="none" dirty="0">
                <a:solidFill>
                  <a:schemeClr val="dk1"/>
                </a:solidFill>
                <a:latin typeface="Corbel"/>
                <a:ea typeface="Corbel"/>
                <a:cs typeface="Corbel"/>
                <a:sym typeface="Corbel"/>
              </a:rPr>
              <a:t>Bullying, harassment or intimidation will </a:t>
            </a:r>
            <a:r>
              <a:rPr lang="en-US" sz="2300" b="1" i="0" u="none" strike="noStrike" cap="none" dirty="0">
                <a:solidFill>
                  <a:schemeClr val="dk1"/>
                </a:solidFill>
                <a:latin typeface="Corbel"/>
                <a:ea typeface="Corbel"/>
                <a:cs typeface="Corbel"/>
                <a:sym typeface="Corbel"/>
              </a:rPr>
              <a:t>NOT </a:t>
            </a:r>
            <a:r>
              <a:rPr lang="en-US" sz="2300" b="0" i="0" u="none" strike="noStrike" cap="none" dirty="0">
                <a:solidFill>
                  <a:schemeClr val="dk1"/>
                </a:solidFill>
                <a:latin typeface="Corbel"/>
                <a:ea typeface="Corbel"/>
                <a:cs typeface="Corbel"/>
                <a:sym typeface="Corbel"/>
              </a:rPr>
              <a:t>be </a:t>
            </a:r>
            <a:endParaRPr sz="10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300"/>
              <a:buFont typeface="Corbel"/>
              <a:buNone/>
            </a:pPr>
            <a:r>
              <a:rPr lang="en-US" sz="2300" b="0" i="0" u="none" strike="noStrike" cap="none" dirty="0">
                <a:solidFill>
                  <a:schemeClr val="dk1"/>
                </a:solidFill>
                <a:latin typeface="Corbel"/>
                <a:ea typeface="Corbel"/>
                <a:cs typeface="Corbel"/>
                <a:sym typeface="Corbel"/>
              </a:rPr>
              <a:t>tolerated at West-MEC or EMCC.</a:t>
            </a:r>
            <a:endParaRPr sz="1800" b="0" i="0" u="none" strike="noStrike" cap="none" dirty="0">
              <a:solidFill>
                <a:schemeClr val="dk1"/>
              </a:solidFill>
              <a:latin typeface="Corbel"/>
              <a:ea typeface="Corbel"/>
              <a:cs typeface="Corbel"/>
              <a:sym typeface="Corbe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1"/>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358" name="Google Shape;358;p31"/>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359" name="Google Shape;359;p3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60" name="Google Shape;360;p31"/>
          <p:cNvSpPr txBox="1"/>
          <p:nvPr/>
        </p:nvSpPr>
        <p:spPr>
          <a:xfrm>
            <a:off x="361700" y="2233800"/>
            <a:ext cx="84786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Corbel"/>
              <a:buNone/>
            </a:pPr>
            <a:r>
              <a:rPr lang="en-US" sz="2400" b="0" i="0" u="none" strike="noStrike" cap="none" dirty="0">
                <a:solidFill>
                  <a:schemeClr val="dk1"/>
                </a:solidFill>
                <a:latin typeface="Corbel"/>
                <a:ea typeface="Corbel"/>
                <a:cs typeface="Corbel"/>
                <a:sym typeface="Corbel"/>
              </a:rPr>
              <a:t>West-MEC Registration Fee  - $125.00 VS. </a:t>
            </a:r>
            <a:r>
              <a:rPr lang="en-US" sz="2400" b="0" i="0" u="none" strike="noStrike" cap="none" dirty="0">
                <a:solidFill>
                  <a:schemeClr val="dk1"/>
                </a:solidFill>
                <a:highlight>
                  <a:srgbClr val="FFFFFF"/>
                </a:highlight>
                <a:latin typeface="Corbel"/>
                <a:ea typeface="Corbel"/>
                <a:cs typeface="Corbel"/>
                <a:sym typeface="Corbel"/>
              </a:rPr>
              <a:t>$1,989 MCCD Tuition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orbel"/>
              <a:buNone/>
            </a:pPr>
            <a:endParaRPr sz="2400" b="0" i="0" u="none"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chemeClr val="dk1"/>
              </a:buClr>
              <a:buSzPts val="2400"/>
              <a:buFont typeface="Corbel"/>
              <a:buNone/>
            </a:pPr>
            <a:r>
              <a:rPr lang="en-US" sz="2400" b="0" i="0" u="none" strike="noStrike" cap="none" dirty="0">
                <a:solidFill>
                  <a:schemeClr val="dk1"/>
                </a:solidFill>
                <a:highlight>
                  <a:schemeClr val="lt1"/>
                </a:highlight>
                <a:latin typeface="Corbel"/>
                <a:ea typeface="Corbel"/>
                <a:cs typeface="Corbel"/>
                <a:sym typeface="Corbel"/>
              </a:rPr>
              <a:t>MCCD charges West-MEC tuition after students attend Day 1</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orbel"/>
              <a:buNone/>
            </a:pPr>
            <a:r>
              <a:rPr lang="en-US" sz="2400" b="0" i="0" u="none" strike="noStrike" cap="none" dirty="0">
                <a:solidFill>
                  <a:schemeClr val="dk1"/>
                </a:solidFill>
                <a:highlight>
                  <a:schemeClr val="lt1"/>
                </a:highlight>
                <a:latin typeface="Corbel"/>
                <a:ea typeface="Corbel"/>
                <a:cs typeface="Corbel"/>
                <a:sym typeface="Corbel"/>
              </a:rPr>
              <a:t>NO Registration Fee refunds after Day 1 of school.</a:t>
            </a:r>
            <a:endParaRPr sz="2400" b="0" i="0" u="none" strike="noStrike" cap="none" dirty="0">
              <a:solidFill>
                <a:schemeClr val="dk1"/>
              </a:solidFill>
              <a:highlight>
                <a:schemeClr val="lt1"/>
              </a:highlight>
              <a:latin typeface="Corbel"/>
              <a:ea typeface="Corbel"/>
              <a:cs typeface="Corbel"/>
              <a:sym typeface="Corbel"/>
            </a:endParaRPr>
          </a:p>
          <a:p>
            <a:pPr marL="0" marR="0" lvl="0" indent="0" algn="l" rtl="0">
              <a:lnSpc>
                <a:spcPct val="100000"/>
              </a:lnSpc>
              <a:spcBef>
                <a:spcPts val="0"/>
              </a:spcBef>
              <a:spcAft>
                <a:spcPts val="0"/>
              </a:spcAft>
              <a:buClr>
                <a:schemeClr val="dk1"/>
              </a:buClr>
              <a:buSzPts val="2400"/>
              <a:buFont typeface="Corbel"/>
              <a:buNone/>
            </a:pPr>
            <a:endParaRPr sz="2400" b="0" i="0" u="none" strike="noStrike" cap="none" dirty="0">
              <a:solidFill>
                <a:schemeClr val="dk1"/>
              </a:solidFill>
              <a:highlight>
                <a:schemeClr val="lt1"/>
              </a:highlight>
              <a:latin typeface="Corbel"/>
              <a:ea typeface="Corbel"/>
              <a:cs typeface="Corbel"/>
              <a:sym typeface="Corbel"/>
            </a:endParaRPr>
          </a:p>
          <a:p>
            <a:pPr marL="0" marR="0" lvl="0" indent="0" algn="l" rtl="0">
              <a:lnSpc>
                <a:spcPct val="100000"/>
              </a:lnSpc>
              <a:spcBef>
                <a:spcPts val="0"/>
              </a:spcBef>
              <a:spcAft>
                <a:spcPts val="0"/>
              </a:spcAft>
              <a:buClr>
                <a:schemeClr val="dk1"/>
              </a:buClr>
              <a:buSzPts val="2400"/>
              <a:buFont typeface="Corbel"/>
              <a:buNone/>
            </a:pPr>
            <a:r>
              <a:rPr lang="en-US" sz="2400" b="0" i="0" u="none" strike="noStrike" cap="none" dirty="0">
                <a:solidFill>
                  <a:schemeClr val="dk1"/>
                </a:solidFill>
                <a:highlight>
                  <a:schemeClr val="lt1"/>
                </a:highlight>
                <a:latin typeface="Corbel"/>
                <a:ea typeface="Corbel"/>
                <a:cs typeface="Corbel"/>
                <a:sym typeface="Corbel"/>
              </a:rPr>
              <a:t>Reminder- disregard any emails from college re tuition</a:t>
            </a:r>
            <a:endParaRPr sz="2400" b="0" i="0" u="none" strike="noStrike" cap="none" dirty="0">
              <a:solidFill>
                <a:schemeClr val="dk1"/>
              </a:solidFill>
              <a:highlight>
                <a:schemeClr val="lt1"/>
              </a:highlight>
              <a:latin typeface="Corbel"/>
              <a:ea typeface="Corbel"/>
              <a:cs typeface="Corbel"/>
              <a:sym typeface="Corbel"/>
            </a:endParaRPr>
          </a:p>
          <a:p>
            <a:pPr marL="0" marR="0" lvl="0" indent="0" algn="l" rtl="0">
              <a:lnSpc>
                <a:spcPct val="100000"/>
              </a:lnSpc>
              <a:spcBef>
                <a:spcPts val="0"/>
              </a:spcBef>
              <a:spcAft>
                <a:spcPts val="0"/>
              </a:spcAft>
              <a:buClr>
                <a:schemeClr val="dk1"/>
              </a:buClr>
              <a:buSzPts val="2400"/>
              <a:buFont typeface="Corbel"/>
              <a:buNone/>
            </a:pPr>
            <a:endParaRPr sz="2400" b="0" i="0" u="none" strike="noStrike" cap="none" dirty="0">
              <a:solidFill>
                <a:schemeClr val="dk1"/>
              </a:solidFill>
              <a:highlight>
                <a:srgbClr val="FFFF00"/>
              </a:highlight>
              <a:latin typeface="Corbel"/>
              <a:ea typeface="Corbel"/>
              <a:cs typeface="Corbel"/>
              <a:sym typeface="Corbel"/>
            </a:endParaRPr>
          </a:p>
        </p:txBody>
      </p:sp>
      <p:sp>
        <p:nvSpPr>
          <p:cNvPr id="361" name="Google Shape;361;p31"/>
          <p:cNvSpPr txBox="1"/>
          <p:nvPr/>
        </p:nvSpPr>
        <p:spPr>
          <a:xfrm>
            <a:off x="674250" y="596450"/>
            <a:ext cx="5018100" cy="1448100"/>
          </a:xfrm>
          <a:prstGeom prst="rect">
            <a:avLst/>
          </a:prstGeom>
          <a:noFill/>
          <a:ln>
            <a:noFill/>
          </a:ln>
        </p:spPr>
        <p:txBody>
          <a:bodyPr spcFirstLastPara="1" wrap="square" lIns="91425" tIns="91425" rIns="91425" bIns="91425" anchor="t" anchorCtr="0">
            <a:noAutofit/>
          </a:bodyPr>
          <a:lstStyle/>
          <a:p>
            <a:pPr marL="25400" marR="0" lvl="0" indent="0" algn="l" rtl="0">
              <a:lnSpc>
                <a:spcPct val="100000"/>
              </a:lnSpc>
              <a:spcBef>
                <a:spcPts val="0"/>
              </a:spcBef>
              <a:spcAft>
                <a:spcPts val="0"/>
              </a:spcAft>
              <a:buClr>
                <a:schemeClr val="dk1"/>
              </a:buClr>
              <a:buSzPts val="7000"/>
              <a:buFont typeface="Corbel"/>
              <a:buNone/>
            </a:pPr>
            <a:r>
              <a:rPr lang="en-US" sz="7000" b="0" i="0" u="none" strike="noStrike" cap="none" dirty="0">
                <a:solidFill>
                  <a:schemeClr val="dk1"/>
                </a:solidFill>
                <a:latin typeface="Corbel"/>
                <a:ea typeface="Corbel"/>
                <a:cs typeface="Corbel"/>
                <a:sym typeface="Corbel"/>
              </a:rPr>
              <a:t>FEES</a:t>
            </a:r>
            <a:endParaRPr sz="1800" b="0" i="0" u="none" strike="noStrike" cap="none" dirty="0">
              <a:solidFill>
                <a:schemeClr val="dk1"/>
              </a:solidFill>
              <a:latin typeface="Corbel"/>
              <a:ea typeface="Corbel"/>
              <a:cs typeface="Corbel"/>
              <a:sym typeface="Corbe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2"/>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368" name="Google Shape;368;p32"/>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369" name="Google Shape;369;p3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70" name="Google Shape;370;p32"/>
          <p:cNvSpPr txBox="1"/>
          <p:nvPr/>
        </p:nvSpPr>
        <p:spPr>
          <a:xfrm>
            <a:off x="708775" y="626475"/>
            <a:ext cx="6976500" cy="1268100"/>
          </a:xfrm>
          <a:prstGeom prst="rect">
            <a:avLst/>
          </a:prstGeom>
          <a:noFill/>
          <a:ln>
            <a:noFill/>
          </a:ln>
        </p:spPr>
        <p:txBody>
          <a:bodyPr spcFirstLastPara="1" wrap="square" lIns="91425" tIns="91425" rIns="91425" bIns="91425" anchor="t" anchorCtr="0">
            <a:noAutofit/>
          </a:bodyPr>
          <a:lstStyle/>
          <a:p>
            <a:pPr marL="25400" marR="0" lvl="0" indent="0" algn="l" rtl="0">
              <a:lnSpc>
                <a:spcPct val="100000"/>
              </a:lnSpc>
              <a:spcBef>
                <a:spcPts val="0"/>
              </a:spcBef>
              <a:spcAft>
                <a:spcPts val="0"/>
              </a:spcAft>
              <a:buClr>
                <a:schemeClr val="dk1"/>
              </a:buClr>
              <a:buSzPts val="7000"/>
              <a:buFont typeface="Corbel"/>
              <a:buNone/>
            </a:pPr>
            <a:r>
              <a:rPr lang="en-US" sz="7000" b="0" i="0" u="none" strike="noStrike" cap="none" dirty="0">
                <a:solidFill>
                  <a:schemeClr val="dk1"/>
                </a:solidFill>
                <a:latin typeface="Corbel"/>
                <a:ea typeface="Corbel"/>
                <a:cs typeface="Corbel"/>
                <a:sym typeface="Corbel"/>
              </a:rPr>
              <a:t>CERTIFICATION</a:t>
            </a:r>
            <a:endParaRPr sz="1000" b="0" i="0" u="none" strike="noStrike" cap="none" dirty="0">
              <a:solidFill>
                <a:schemeClr val="dk1"/>
              </a:solidFill>
              <a:latin typeface="Corbel"/>
              <a:ea typeface="Corbel"/>
              <a:cs typeface="Corbel"/>
              <a:sym typeface="Corbel"/>
            </a:endParaRPr>
          </a:p>
        </p:txBody>
      </p:sp>
      <p:sp>
        <p:nvSpPr>
          <p:cNvPr id="371" name="Google Shape;371;p32"/>
          <p:cNvSpPr txBox="1"/>
          <p:nvPr/>
        </p:nvSpPr>
        <p:spPr>
          <a:xfrm>
            <a:off x="558150" y="2402650"/>
            <a:ext cx="8027700" cy="359716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500"/>
              <a:buFont typeface="Corbel"/>
              <a:buNone/>
            </a:pPr>
            <a:r>
              <a:rPr lang="en-US" sz="2500" b="0" i="0" u="none" strike="noStrike" cap="none" dirty="0">
                <a:solidFill>
                  <a:schemeClr val="dk1"/>
                </a:solidFill>
                <a:highlight>
                  <a:srgbClr val="FFFFFF"/>
                </a:highlight>
                <a:latin typeface="Corbel"/>
                <a:ea typeface="Corbel"/>
                <a:cs typeface="Corbel"/>
                <a:sym typeface="Corbel"/>
              </a:rPr>
              <a:t>Maricopa County Food Service Worker Certification- Reminder-Must be obtained before start of class</a:t>
            </a:r>
            <a:br>
              <a:rPr lang="en-US" sz="2500" b="0" i="0" u="none" strike="noStrike" cap="none" dirty="0">
                <a:solidFill>
                  <a:schemeClr val="dk1"/>
                </a:solidFill>
                <a:highlight>
                  <a:srgbClr val="FFFF00"/>
                </a:highlight>
                <a:latin typeface="Corbel"/>
                <a:ea typeface="Corbel"/>
                <a:cs typeface="Corbel"/>
                <a:sym typeface="Corbel"/>
              </a:rPr>
            </a:br>
            <a:endParaRPr sz="2500" b="0" i="0" u="none" strike="noStrike" cap="none" dirty="0">
              <a:solidFill>
                <a:schemeClr val="dk1"/>
              </a:solidFill>
              <a:highlight>
                <a:srgbClr val="FFFF00"/>
              </a:highlight>
              <a:latin typeface="Corbel"/>
              <a:ea typeface="Corbel"/>
              <a:cs typeface="Corbel"/>
              <a:sym typeface="Corbe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orbel"/>
                <a:ea typeface="Corbel"/>
                <a:cs typeface="Corbel"/>
                <a:sym typeface="Corbel"/>
              </a:rPr>
              <a:t>During the program, students will have the opportunity to test for the </a:t>
            </a:r>
            <a:r>
              <a:rPr lang="en-US" sz="2400" b="0" i="0" u="none" strike="noStrike" cap="none" dirty="0" err="1">
                <a:solidFill>
                  <a:srgbClr val="000000"/>
                </a:solidFill>
                <a:latin typeface="Corbel"/>
                <a:ea typeface="Corbel"/>
                <a:cs typeface="Corbel"/>
                <a:sym typeface="Corbel"/>
              </a:rPr>
              <a:t>ServSafe</a:t>
            </a:r>
            <a:r>
              <a:rPr lang="en-US" sz="2400" b="0" i="0" u="none" strike="noStrike" cap="none" dirty="0">
                <a:solidFill>
                  <a:srgbClr val="000000"/>
                </a:solidFill>
                <a:latin typeface="Corbel"/>
                <a:ea typeface="Corbel"/>
                <a:cs typeface="Corbel"/>
                <a:sym typeface="Corbel"/>
              </a:rPr>
              <a:t> Food Protection Manager Certification, which is nationally recognized, and is a level above the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orbel"/>
                <a:ea typeface="Corbel"/>
                <a:cs typeface="Corbel"/>
                <a:sym typeface="Corbel"/>
              </a:rPr>
              <a:t> Food Service Worker Certification.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Corbel"/>
              <a:buNone/>
            </a:pPr>
            <a:endParaRPr sz="1800" b="0" i="0" u="none" strike="noStrike" cap="none" dirty="0">
              <a:solidFill>
                <a:schemeClr val="dk1"/>
              </a:solidFill>
              <a:latin typeface="Corbel"/>
              <a:ea typeface="Corbel"/>
              <a:cs typeface="Corbel"/>
              <a:sym typeface="Corbe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3"/>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378" name="Google Shape;378;p33"/>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379" name="Google Shape;379;p3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80" name="Google Shape;380;p33"/>
          <p:cNvSpPr txBox="1"/>
          <p:nvPr/>
        </p:nvSpPr>
        <p:spPr>
          <a:xfrm>
            <a:off x="680850" y="611800"/>
            <a:ext cx="5693700" cy="1417500"/>
          </a:xfrm>
          <a:prstGeom prst="rect">
            <a:avLst/>
          </a:prstGeom>
          <a:noFill/>
          <a:ln>
            <a:noFill/>
          </a:ln>
        </p:spPr>
        <p:txBody>
          <a:bodyPr spcFirstLastPara="1" wrap="square" lIns="91425" tIns="91425" rIns="91425" bIns="91425" anchor="t" anchorCtr="0">
            <a:noAutofit/>
          </a:bodyPr>
          <a:lstStyle/>
          <a:p>
            <a:pPr marL="25400" marR="0" lvl="0" indent="0" algn="l" rtl="0">
              <a:lnSpc>
                <a:spcPct val="100000"/>
              </a:lnSpc>
              <a:spcBef>
                <a:spcPts val="0"/>
              </a:spcBef>
              <a:spcAft>
                <a:spcPts val="0"/>
              </a:spcAft>
              <a:buClr>
                <a:schemeClr val="dk1"/>
              </a:buClr>
              <a:buSzPts val="6800"/>
              <a:buFont typeface="Corbel"/>
              <a:buNone/>
            </a:pPr>
            <a:r>
              <a:rPr lang="en-US" sz="7000" b="0" i="0" u="none" strike="noStrike" cap="none" dirty="0">
                <a:solidFill>
                  <a:schemeClr val="dk1"/>
                </a:solidFill>
                <a:latin typeface="Corbel"/>
                <a:ea typeface="Corbel"/>
                <a:cs typeface="Corbel"/>
                <a:sym typeface="Corbel"/>
              </a:rPr>
              <a:t>WEST-MEC</a:t>
            </a:r>
            <a:endParaRPr sz="7000" b="0" i="0" u="none" strike="noStrike" cap="none" dirty="0">
              <a:solidFill>
                <a:schemeClr val="dk1"/>
              </a:solidFill>
              <a:latin typeface="Corbel"/>
              <a:ea typeface="Corbel"/>
              <a:cs typeface="Corbel"/>
              <a:sym typeface="Corbel"/>
            </a:endParaRPr>
          </a:p>
        </p:txBody>
      </p:sp>
      <p:sp>
        <p:nvSpPr>
          <p:cNvPr id="381" name="Google Shape;381;p33"/>
          <p:cNvSpPr txBox="1"/>
          <p:nvPr/>
        </p:nvSpPr>
        <p:spPr>
          <a:xfrm>
            <a:off x="503850" y="1852750"/>
            <a:ext cx="8136300" cy="4477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300"/>
              <a:buFont typeface="Corbel"/>
              <a:buNone/>
            </a:pPr>
            <a:r>
              <a:rPr lang="en-US" sz="2300" dirty="0">
                <a:solidFill>
                  <a:schemeClr val="dk1"/>
                </a:solidFill>
                <a:latin typeface="Corbel"/>
                <a:ea typeface="Corbel"/>
                <a:cs typeface="Corbel"/>
                <a:sym typeface="Corbel"/>
              </a:rPr>
              <a:t>Transportation Grant</a:t>
            </a:r>
          </a:p>
          <a:p>
            <a:pPr marL="0" marR="0" lvl="0" indent="0" algn="ctr" rtl="0">
              <a:lnSpc>
                <a:spcPct val="100000"/>
              </a:lnSpc>
              <a:spcBef>
                <a:spcPts val="0"/>
              </a:spcBef>
              <a:spcAft>
                <a:spcPts val="0"/>
              </a:spcAft>
              <a:buClr>
                <a:schemeClr val="dk1"/>
              </a:buClr>
              <a:buSzPts val="2300"/>
              <a:buFont typeface="Corbel"/>
              <a:buNone/>
            </a:pPr>
            <a:r>
              <a:rPr lang="en-US" sz="2300" dirty="0">
                <a:solidFill>
                  <a:schemeClr val="dk1"/>
                </a:solidFill>
                <a:latin typeface="Corbel"/>
                <a:ea typeface="Corbel"/>
                <a:cs typeface="Corbel"/>
                <a:sym typeface="Corbel"/>
              </a:rPr>
              <a:t> College Textbook Grant </a:t>
            </a:r>
            <a:br>
              <a:rPr lang="en-US" sz="2300" b="0" i="0" u="none" strike="noStrike" cap="none" dirty="0">
                <a:solidFill>
                  <a:schemeClr val="dk1"/>
                </a:solidFill>
                <a:latin typeface="Corbel"/>
                <a:ea typeface="Corbel"/>
                <a:cs typeface="Corbel"/>
                <a:sym typeface="Corbel"/>
              </a:rPr>
            </a:br>
            <a:br>
              <a:rPr lang="en-US" sz="2300" b="0" i="0" u="none" strike="noStrike" cap="none" dirty="0">
                <a:solidFill>
                  <a:schemeClr val="dk1"/>
                </a:solidFill>
                <a:latin typeface="Corbel"/>
                <a:ea typeface="Corbel"/>
                <a:cs typeface="Corbel"/>
                <a:sym typeface="Corbel"/>
              </a:rPr>
            </a:br>
            <a:r>
              <a:rPr lang="en-US" sz="2300" b="0" i="0" u="none" strike="noStrike" cap="none" dirty="0">
                <a:solidFill>
                  <a:schemeClr val="dk1"/>
                </a:solidFill>
                <a:latin typeface="Corbel"/>
                <a:ea typeface="Corbel"/>
                <a:cs typeface="Corbel"/>
                <a:sym typeface="Corbel"/>
              </a:rPr>
              <a:t>Applications may be found on the West-MEC website</a:t>
            </a:r>
          </a:p>
          <a:p>
            <a:pPr lvl="0" algn="ctr">
              <a:buClr>
                <a:schemeClr val="dk1"/>
              </a:buClr>
              <a:buSzPts val="2300"/>
            </a:pPr>
            <a:r>
              <a:rPr lang="en-US" dirty="0">
                <a:hlinkClick r:id="rId4"/>
              </a:rPr>
              <a:t>https://www.west-mec.edu/Page/154</a:t>
            </a:r>
            <a:r>
              <a:rPr lang="en-US" dirty="0"/>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300"/>
              <a:buFont typeface="Corbel"/>
              <a:buNone/>
            </a:pPr>
            <a:endParaRPr sz="23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If you have questions, you may contact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West-MEC Student Services</a:t>
            </a: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speranta.klees@west-mec.org</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orbel"/>
                <a:ea typeface="Corbel"/>
                <a:cs typeface="Corbel"/>
                <a:sym typeface="Corbel"/>
              </a:rPr>
              <a:t>623-738-0018</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300"/>
              <a:buFont typeface="Corbel"/>
              <a:buNone/>
            </a:pPr>
            <a:r>
              <a:rPr lang="en-US" sz="2300" b="0" i="0" u="none" strike="noStrike" cap="none" dirty="0">
                <a:solidFill>
                  <a:schemeClr val="dk1"/>
                </a:solidFill>
                <a:latin typeface="Corbel"/>
                <a:ea typeface="Corbel"/>
                <a:cs typeface="Corbel"/>
                <a:sym typeface="Corbel"/>
              </a:rPr>
              <a:t> </a:t>
            </a:r>
            <a:endParaRPr sz="23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300"/>
              <a:buFont typeface="Corbel"/>
              <a:buNone/>
            </a:pPr>
            <a:r>
              <a:rPr lang="en-US" sz="2300" b="0" i="0" u="none" strike="noStrike" cap="none" dirty="0">
                <a:solidFill>
                  <a:schemeClr val="dk1"/>
                </a:solidFill>
                <a:latin typeface="Corbel"/>
                <a:ea typeface="Corbel"/>
                <a:cs typeface="Corbel"/>
                <a:sym typeface="Corbel"/>
              </a:rPr>
              <a:t>	  </a:t>
            </a:r>
            <a:endParaRPr sz="10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300"/>
              <a:buFont typeface="Corbel"/>
              <a:buNone/>
            </a:pPr>
            <a:endParaRPr sz="2300" b="0" i="0" u="none" strike="noStrike" cap="none" dirty="0">
              <a:solidFill>
                <a:schemeClr val="dk1"/>
              </a:solidFill>
              <a:latin typeface="Corbel"/>
              <a:ea typeface="Corbel"/>
              <a:cs typeface="Corbel"/>
              <a:sym typeface="Corbe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3"/>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378" name="Google Shape;378;p33"/>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379" name="Google Shape;379;p3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80" name="Google Shape;380;p33"/>
          <p:cNvSpPr txBox="1"/>
          <p:nvPr/>
        </p:nvSpPr>
        <p:spPr>
          <a:xfrm>
            <a:off x="855374" y="575876"/>
            <a:ext cx="6179907" cy="1417500"/>
          </a:xfrm>
          <a:prstGeom prst="rect">
            <a:avLst/>
          </a:prstGeom>
          <a:noFill/>
          <a:ln>
            <a:noFill/>
          </a:ln>
        </p:spPr>
        <p:txBody>
          <a:bodyPr spcFirstLastPara="1" wrap="square" lIns="91425" tIns="91425" rIns="91425" bIns="91425" anchor="t" anchorCtr="0">
            <a:noAutofit/>
          </a:bodyPr>
          <a:lstStyle/>
          <a:p>
            <a:pPr marL="25400" marR="0" lvl="0" indent="0" algn="l" rtl="0">
              <a:lnSpc>
                <a:spcPct val="100000"/>
              </a:lnSpc>
              <a:spcBef>
                <a:spcPts val="0"/>
              </a:spcBef>
              <a:spcAft>
                <a:spcPts val="0"/>
              </a:spcAft>
              <a:buClr>
                <a:schemeClr val="dk1"/>
              </a:buClr>
              <a:buSzPts val="6800"/>
              <a:buFont typeface="Corbel"/>
              <a:buNone/>
            </a:pPr>
            <a:r>
              <a:rPr lang="en-US" sz="7000" dirty="0">
                <a:solidFill>
                  <a:schemeClr val="dk1"/>
                </a:solidFill>
                <a:latin typeface="Corbel"/>
                <a:ea typeface="Corbel"/>
                <a:cs typeface="Corbel"/>
                <a:sym typeface="Corbel"/>
              </a:rPr>
              <a:t>Communication</a:t>
            </a:r>
            <a:endParaRPr sz="7000" b="0" i="0" u="none" strike="noStrike" cap="none" dirty="0">
              <a:solidFill>
                <a:schemeClr val="dk1"/>
              </a:solidFill>
              <a:latin typeface="Corbel"/>
              <a:ea typeface="Corbel"/>
              <a:cs typeface="Corbel"/>
              <a:sym typeface="Corbel"/>
            </a:endParaRPr>
          </a:p>
        </p:txBody>
      </p:sp>
      <p:sp>
        <p:nvSpPr>
          <p:cNvPr id="381" name="Google Shape;381;p33"/>
          <p:cNvSpPr txBox="1"/>
          <p:nvPr/>
        </p:nvSpPr>
        <p:spPr>
          <a:xfrm>
            <a:off x="503850" y="1852750"/>
            <a:ext cx="8136300" cy="408774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800" b="0" i="0" u="none" strike="noStrike" cap="none" dirty="0">
                <a:solidFill>
                  <a:schemeClr val="dk1"/>
                </a:solidFill>
                <a:latin typeface="Corbel"/>
                <a:ea typeface="Corbel"/>
                <a:cs typeface="Corbel"/>
                <a:sym typeface="Corbel"/>
              </a:rPr>
              <a:t>When notified by Chef, West-MEC staff will communicate concerns regarding grades, attendance or behavior to parents, high school counselor or administrator. </a:t>
            </a:r>
          </a:p>
          <a:p>
            <a:pPr marL="0" marR="0" lvl="0" indent="0" algn="ctr" rtl="0">
              <a:lnSpc>
                <a:spcPct val="100000"/>
              </a:lnSpc>
              <a:spcBef>
                <a:spcPts val="0"/>
              </a:spcBef>
              <a:spcAft>
                <a:spcPts val="0"/>
              </a:spcAft>
              <a:buClr>
                <a:srgbClr val="000000"/>
              </a:buClr>
              <a:buSzPts val="2400"/>
              <a:buFont typeface="Arial"/>
              <a:buNone/>
            </a:pPr>
            <a:r>
              <a:rPr lang="en-US" sz="1800" dirty="0">
                <a:solidFill>
                  <a:schemeClr val="dk1"/>
                </a:solidFill>
                <a:latin typeface="Corbel"/>
                <a:ea typeface="Corbel"/>
                <a:cs typeface="Corbel"/>
                <a:sym typeface="Corbel"/>
              </a:rPr>
              <a:t>Students and parents, please set up phone to accept calls &amp; voice mail </a:t>
            </a:r>
            <a:r>
              <a:rPr lang="en-US" sz="1800" b="0" i="0" u="none" strike="noStrike" cap="none" dirty="0">
                <a:solidFill>
                  <a:schemeClr val="dk1"/>
                </a:solidFill>
                <a:latin typeface="Corbel"/>
                <a:ea typeface="Corbel"/>
                <a:cs typeface="Corbel"/>
                <a:sym typeface="Corbel"/>
              </a:rPr>
              <a:t>and check </a:t>
            </a:r>
            <a:r>
              <a:rPr lang="en-US" sz="1800" dirty="0">
                <a:solidFill>
                  <a:schemeClr val="dk1"/>
                </a:solidFill>
                <a:latin typeface="Corbel"/>
                <a:ea typeface="Corbel"/>
                <a:cs typeface="Corbel"/>
                <a:sym typeface="Corbel"/>
              </a:rPr>
              <a:t>messages</a:t>
            </a:r>
            <a:r>
              <a:rPr lang="en-US" sz="1800" b="0" i="0" u="none" strike="noStrike" cap="none" dirty="0">
                <a:solidFill>
                  <a:schemeClr val="dk1"/>
                </a:solidFill>
                <a:latin typeface="Corbel"/>
                <a:ea typeface="Corbel"/>
                <a:cs typeface="Corbel"/>
                <a:sym typeface="Corbel"/>
              </a:rPr>
              <a:t> daily. </a:t>
            </a:r>
            <a:r>
              <a:rPr lang="en-US" sz="1800" dirty="0">
                <a:solidFill>
                  <a:schemeClr val="dk1"/>
                </a:solidFill>
                <a:latin typeface="Corbel"/>
                <a:ea typeface="Corbel"/>
                <a:cs typeface="Corbel"/>
                <a:sym typeface="Corbel"/>
              </a:rPr>
              <a:t>Call back</a:t>
            </a:r>
            <a:r>
              <a:rPr lang="en-US" sz="1800" b="0" i="0" u="none" strike="noStrike" cap="none" dirty="0">
                <a:solidFill>
                  <a:schemeClr val="dk1"/>
                </a:solidFill>
                <a:latin typeface="Corbel"/>
                <a:ea typeface="Corbel"/>
                <a:cs typeface="Corbel"/>
                <a:sym typeface="Corbel"/>
              </a:rPr>
              <a:t> promptly. Check email and respond professionally.</a:t>
            </a:r>
            <a:endParaRPr sz="18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300"/>
              <a:buFont typeface="Corbel"/>
              <a:buNone/>
            </a:pPr>
            <a:r>
              <a:rPr lang="en-US" sz="1800" b="0" i="0" u="none" strike="noStrike" cap="none" dirty="0">
                <a:solidFill>
                  <a:schemeClr val="dk1"/>
                </a:solidFill>
                <a:latin typeface="Corbel"/>
                <a:ea typeface="Corbel"/>
                <a:cs typeface="Corbel"/>
                <a:sym typeface="Corbel"/>
              </a:rPr>
              <a:t>A limited number of city bus passes are available to students based on financial need.</a:t>
            </a:r>
          </a:p>
          <a:p>
            <a:pPr marL="0" marR="0" lvl="0" indent="0" algn="ctr" rtl="0">
              <a:lnSpc>
                <a:spcPct val="100000"/>
              </a:lnSpc>
              <a:spcBef>
                <a:spcPts val="0"/>
              </a:spcBef>
              <a:spcAft>
                <a:spcPts val="0"/>
              </a:spcAft>
              <a:buClr>
                <a:schemeClr val="dk1"/>
              </a:buClr>
              <a:buSzPts val="2300"/>
              <a:buFont typeface="Corbel"/>
              <a:buNone/>
            </a:pPr>
            <a:br>
              <a:rPr lang="en-US" sz="1800" b="0" i="0" u="none" strike="noStrike" cap="none" dirty="0">
                <a:solidFill>
                  <a:schemeClr val="dk1"/>
                </a:solidFill>
                <a:latin typeface="Corbel"/>
                <a:ea typeface="Corbel"/>
                <a:cs typeface="Corbel"/>
                <a:sym typeface="Corbel"/>
              </a:rPr>
            </a:br>
            <a:br>
              <a:rPr lang="en-US" sz="1800" b="0" i="0" u="none" strike="noStrike" cap="none" dirty="0">
                <a:solidFill>
                  <a:schemeClr val="dk1"/>
                </a:solidFill>
                <a:latin typeface="Corbel"/>
                <a:ea typeface="Corbel"/>
                <a:cs typeface="Corbel"/>
                <a:sym typeface="Corbel"/>
              </a:rPr>
            </a:br>
            <a:r>
              <a:rPr lang="en-US" sz="1800" b="0" i="0" u="none" strike="noStrike" cap="none" dirty="0">
                <a:solidFill>
                  <a:schemeClr val="dk1"/>
                </a:solidFill>
                <a:latin typeface="Corbel"/>
                <a:ea typeface="Corbel"/>
                <a:cs typeface="Corbel"/>
                <a:sym typeface="Corbel"/>
              </a:rPr>
              <a:t>Applications may be found on the West-MEC website</a:t>
            </a:r>
            <a:endParaRPr sz="1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300"/>
              <a:buFont typeface="Corbel"/>
              <a:buNone/>
            </a:pPr>
            <a:endParaRPr sz="18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2400"/>
              <a:buFont typeface="Arial"/>
              <a:buNone/>
            </a:pPr>
            <a:r>
              <a:rPr lang="en-US" sz="1800" b="0" i="0" u="none" strike="noStrike" cap="none" dirty="0">
                <a:solidFill>
                  <a:schemeClr val="dk1"/>
                </a:solidFill>
                <a:latin typeface="Corbel"/>
                <a:ea typeface="Corbel"/>
                <a:cs typeface="Corbel"/>
                <a:sym typeface="Corbel"/>
              </a:rPr>
              <a:t>If you have questions, you may contact</a:t>
            </a:r>
            <a:endParaRPr sz="1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1800" b="0" i="0" u="none" strike="noStrike" cap="none" dirty="0">
                <a:solidFill>
                  <a:schemeClr val="dk1"/>
                </a:solidFill>
                <a:latin typeface="Corbel"/>
                <a:ea typeface="Corbel"/>
                <a:cs typeface="Corbel"/>
                <a:sym typeface="Corbel"/>
              </a:rPr>
              <a:t>West-MEC Student Services</a:t>
            </a:r>
            <a:endParaRPr sz="1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1800" b="0" i="0" u="none" strike="noStrike" cap="none" dirty="0">
                <a:solidFill>
                  <a:schemeClr val="dk1"/>
                </a:solidFill>
                <a:latin typeface="Corbel"/>
                <a:ea typeface="Corbel"/>
                <a:cs typeface="Corbel"/>
                <a:sym typeface="Corbel"/>
              </a:rPr>
              <a:t>speranta.klees@west-mec.org</a:t>
            </a:r>
            <a:endParaRPr sz="1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1800" b="0" i="0" u="none" strike="noStrike" cap="none" dirty="0">
                <a:solidFill>
                  <a:schemeClr val="dk1"/>
                </a:solidFill>
                <a:latin typeface="Corbel"/>
                <a:ea typeface="Corbel"/>
                <a:cs typeface="Corbel"/>
                <a:sym typeface="Corbel"/>
              </a:rPr>
              <a:t>623-738-0018</a:t>
            </a:r>
            <a:endParaRPr sz="1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300"/>
              <a:buFont typeface="Corbel"/>
              <a:buNone/>
            </a:pPr>
            <a:r>
              <a:rPr lang="en-US" sz="1800" b="0" i="0" u="none" strike="noStrike" cap="none" dirty="0">
                <a:solidFill>
                  <a:schemeClr val="dk1"/>
                </a:solidFill>
                <a:latin typeface="Corbel"/>
                <a:ea typeface="Corbel"/>
                <a:cs typeface="Corbel"/>
                <a:sym typeface="Corbel"/>
              </a:rPr>
              <a:t> </a:t>
            </a:r>
            <a:endParaRPr sz="18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300"/>
              <a:buFont typeface="Corbel"/>
              <a:buNone/>
            </a:pPr>
            <a:r>
              <a:rPr lang="en-US" sz="2300" b="0" i="0" u="none" strike="noStrike" cap="none" dirty="0">
                <a:solidFill>
                  <a:schemeClr val="dk1"/>
                </a:solidFill>
                <a:latin typeface="Corbel"/>
                <a:ea typeface="Corbel"/>
                <a:cs typeface="Corbel"/>
                <a:sym typeface="Corbel"/>
              </a:rPr>
              <a:t>	  </a:t>
            </a:r>
            <a:endParaRPr sz="10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chemeClr val="dk1"/>
              </a:buClr>
              <a:buSzPts val="2300"/>
              <a:buFont typeface="Corbel"/>
              <a:buNone/>
            </a:pPr>
            <a:endParaRPr sz="2300" b="0" i="0" u="none" strike="noStrike" cap="none" dirty="0">
              <a:solidFill>
                <a:schemeClr val="dk1"/>
              </a:solidFill>
              <a:latin typeface="Corbel"/>
              <a:ea typeface="Corbel"/>
              <a:cs typeface="Corbel"/>
              <a:sym typeface="Corbel"/>
            </a:endParaRPr>
          </a:p>
        </p:txBody>
      </p:sp>
    </p:spTree>
    <p:extLst>
      <p:ext uri="{BB962C8B-B14F-4D97-AF65-F5344CB8AC3E}">
        <p14:creationId xmlns:p14="http://schemas.microsoft.com/office/powerpoint/2010/main" val="1040606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4"/>
          <p:cNvSpPr txBox="1">
            <a:spLocks noGrp="1"/>
          </p:cNvSpPr>
          <p:nvPr>
            <p:ph type="title"/>
          </p:nvPr>
        </p:nvSpPr>
        <p:spPr>
          <a:xfrm>
            <a:off x="982133" y="457201"/>
            <a:ext cx="7704667" cy="1981200"/>
          </a:xfrm>
          <a:prstGeom prst="rect">
            <a:avLst/>
          </a:prstGeom>
          <a:noFill/>
          <a:ln>
            <a:noFill/>
          </a:ln>
        </p:spPr>
        <p:txBody>
          <a:bodyPr spcFirstLastPara="1" wrap="square" lIns="64275" tIns="64275" rIns="64275" bIns="64275" anchor="t" anchorCtr="0">
            <a:noAutofit/>
          </a:bodyPr>
          <a:lstStyle/>
          <a:p>
            <a:pPr marL="25400" lvl="0" indent="-25400" algn="ctr" rtl="0">
              <a:lnSpc>
                <a:spcPct val="100000"/>
              </a:lnSpc>
              <a:spcBef>
                <a:spcPts val="0"/>
              </a:spcBef>
              <a:spcAft>
                <a:spcPts val="0"/>
              </a:spcAft>
              <a:buClr>
                <a:schemeClr val="dk1"/>
              </a:buClr>
              <a:buSzPts val="4000"/>
              <a:buFont typeface="Corbel"/>
              <a:buNone/>
            </a:pPr>
            <a:endParaRPr/>
          </a:p>
        </p:txBody>
      </p:sp>
      <p:sp>
        <p:nvSpPr>
          <p:cNvPr id="388" name="Google Shape;388;p34"/>
          <p:cNvSpPr txBox="1">
            <a:spLocks noGrp="1"/>
          </p:cNvSpPr>
          <p:nvPr>
            <p:ph type="body" idx="1"/>
          </p:nvPr>
        </p:nvSpPr>
        <p:spPr>
          <a:xfrm>
            <a:off x="982133" y="2667000"/>
            <a:ext cx="7704667" cy="3332816"/>
          </a:xfrm>
          <a:prstGeom prst="rect">
            <a:avLst/>
          </a:prstGeom>
          <a:noFill/>
          <a:ln>
            <a:noFill/>
          </a:ln>
        </p:spPr>
        <p:txBody>
          <a:bodyPr spcFirstLastPara="1" wrap="square" lIns="64275" tIns="64275" rIns="64275" bIns="64275" anchor="t" anchorCtr="0">
            <a:noAutofit/>
          </a:bodyPr>
          <a:lstStyle/>
          <a:p>
            <a:pPr marL="0" lvl="0" indent="0" algn="l" rtl="0">
              <a:lnSpc>
                <a:spcPct val="100000"/>
              </a:lnSpc>
              <a:spcBef>
                <a:spcPts val="1700"/>
              </a:spcBef>
              <a:spcAft>
                <a:spcPts val="0"/>
              </a:spcAft>
              <a:buSzPts val="3480"/>
              <a:buNone/>
            </a:pPr>
            <a:endParaRPr/>
          </a:p>
        </p:txBody>
      </p:sp>
      <p:pic>
        <p:nvPicPr>
          <p:cNvPr id="389" name="Google Shape;389;p34"/>
          <p:cNvPicPr preferRelativeResize="0"/>
          <p:nvPr/>
        </p:nvPicPr>
        <p:blipFill rotWithShape="1">
          <a:blip r:embed="rId3">
            <a:alphaModFix/>
          </a:blip>
          <a:srcRect/>
          <a:stretch/>
        </p:blipFill>
        <p:spPr>
          <a:xfrm>
            <a:off x="-125315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7" name="Google Shape;87;p4"/>
          <p:cNvSpPr/>
          <p:nvPr/>
        </p:nvSpPr>
        <p:spPr>
          <a:xfrm>
            <a:off x="600225" y="1592636"/>
            <a:ext cx="8268900" cy="2325600"/>
          </a:xfrm>
          <a:prstGeom prst="rect">
            <a:avLst/>
          </a:prstGeom>
          <a:noFill/>
          <a:ln>
            <a:noFill/>
          </a:ln>
        </p:spPr>
        <p:txBody>
          <a:bodyPr spcFirstLastPara="1" wrap="square" lIns="0" tIns="0" rIns="28575" bIns="0" anchor="t" anchorCtr="0">
            <a:noAutofit/>
          </a:bodyPr>
          <a:lstStyle/>
          <a:p>
            <a:pPr marL="0" marR="0" lvl="0" indent="0" algn="ctr" rtl="0">
              <a:lnSpc>
                <a:spcPct val="100000"/>
              </a:lnSpc>
              <a:spcBef>
                <a:spcPts val="0"/>
              </a:spcBef>
              <a:spcAft>
                <a:spcPts val="0"/>
              </a:spcAft>
              <a:buClr>
                <a:schemeClr val="dk1"/>
              </a:buClr>
              <a:buSzPts val="6000"/>
              <a:buFont typeface="Corbel"/>
              <a:buNone/>
            </a:pPr>
            <a:endParaRPr sz="6000" b="0" i="0" u="none" strike="noStrike" cap="none">
              <a:solidFill>
                <a:schemeClr val="dk1"/>
              </a:solidFill>
              <a:latin typeface="Corbel"/>
              <a:ea typeface="Corbel"/>
              <a:cs typeface="Corbel"/>
              <a:sym typeface="Corbel"/>
            </a:endParaRPr>
          </a:p>
        </p:txBody>
      </p:sp>
      <p:sp>
        <p:nvSpPr>
          <p:cNvPr id="88" name="Google Shape;88;p4"/>
          <p:cNvSpPr/>
          <p:nvPr/>
        </p:nvSpPr>
        <p:spPr>
          <a:xfrm>
            <a:off x="2889075" y="867850"/>
            <a:ext cx="5707200" cy="5724604"/>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800"/>
              <a:buFont typeface="Arial"/>
              <a:buNone/>
            </a:pPr>
            <a:endParaRPr sz="1800" b="1" i="0" u="sng"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2400"/>
              <a:buFont typeface="Arial"/>
              <a:buNone/>
            </a:pPr>
            <a:endParaRPr sz="2400" b="1" i="0" u="sng" strike="noStrike" cap="none" dirty="0">
              <a:solidFill>
                <a:schemeClr val="dk1"/>
              </a:solidFill>
              <a:latin typeface="Corbel"/>
              <a:ea typeface="Corbel"/>
              <a:cs typeface="Corbel"/>
              <a:sym typeface="Corbe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orbel"/>
                <a:ea typeface="Corbel"/>
                <a:cs typeface="Corbel"/>
                <a:sym typeface="Corbel"/>
              </a:rPr>
              <a:t>How to utilize common culinary techniques in the effective production of savory foods and pastry products.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orbel"/>
                <a:ea typeface="Corbel"/>
                <a:cs typeface="Corbel"/>
                <a:sym typeface="Corbel"/>
              </a:rPr>
              <a:t>Apply national standards to the safe and sanitary handling of food and industrial kitchen equipment.</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orbel"/>
                <a:ea typeface="Corbel"/>
                <a:cs typeface="Corbel"/>
                <a:sym typeface="Corbel"/>
              </a:rPr>
              <a:t>Practice comprehensive procedures for purchasing, inventory, and cost controls.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orbel"/>
                <a:ea typeface="Corbel"/>
                <a:cs typeface="Corbel"/>
                <a:sym typeface="Corbel"/>
              </a:rPr>
              <a:t>Practice professional and ethical behavior in the hospitality industry.</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orbel"/>
                <a:ea typeface="Corbel"/>
                <a:cs typeface="Corbel"/>
                <a:sym typeface="Corbel"/>
              </a:rPr>
              <a:t>Demonstrate effective critical thinking and communication skills to facilitate teamwork, customer service, and time management.</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orbel"/>
                <a:ea typeface="Corbel"/>
                <a:cs typeface="Corbel"/>
                <a:sym typeface="Corbel"/>
              </a:rPr>
              <a:t>Compose multiple flavors, textures, and colors into food and beverage products that are marketable to the appropriate food sector and reflective of industry trends.</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rbel"/>
              <a:ea typeface="Corbel"/>
              <a:cs typeface="Corbel"/>
              <a:sym typeface="Corbe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rbel"/>
              <a:ea typeface="Corbel"/>
              <a:cs typeface="Corbel"/>
              <a:sym typeface="Corbel"/>
            </a:endParaRPr>
          </a:p>
        </p:txBody>
      </p:sp>
      <p:pic>
        <p:nvPicPr>
          <p:cNvPr id="89" name="Google Shape;89;p4" descr="IMG_0777.JPG"/>
          <p:cNvPicPr preferRelativeResize="0"/>
          <p:nvPr/>
        </p:nvPicPr>
        <p:blipFill rotWithShape="1">
          <a:blip r:embed="rId4">
            <a:alphaModFix/>
          </a:blip>
          <a:srcRect/>
          <a:stretch/>
        </p:blipFill>
        <p:spPr>
          <a:xfrm>
            <a:off x="450668" y="2815747"/>
            <a:ext cx="2438400" cy="1828800"/>
          </a:xfrm>
          <a:prstGeom prst="rect">
            <a:avLst/>
          </a:prstGeom>
          <a:noFill/>
          <a:ln>
            <a:noFill/>
          </a:ln>
        </p:spPr>
      </p:pic>
      <p:sp>
        <p:nvSpPr>
          <p:cNvPr id="90" name="Google Shape;90;p4"/>
          <p:cNvSpPr txBox="1"/>
          <p:nvPr/>
        </p:nvSpPr>
        <p:spPr>
          <a:xfrm>
            <a:off x="1136475" y="636600"/>
            <a:ext cx="7148700" cy="144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Corbel"/>
                <a:ea typeface="Corbel"/>
                <a:cs typeface="Corbel"/>
                <a:sym typeface="Corbel"/>
              </a:rPr>
              <a:t>WHAT YOU LEARN IN THIS PROGRAM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0"/>
              <a:buFont typeface="Arial"/>
              <a:buNone/>
            </a:pPr>
            <a:endParaRPr sz="5000" b="0" i="0" u="none" strike="noStrike" cap="none" dirty="0">
              <a:solidFill>
                <a:schemeClr val="dk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5"/>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6" name="Google Shape;96;p5"/>
          <p:cNvSpPr/>
          <p:nvPr/>
        </p:nvSpPr>
        <p:spPr>
          <a:xfrm>
            <a:off x="600225" y="1592636"/>
            <a:ext cx="8268900" cy="2325600"/>
          </a:xfrm>
          <a:prstGeom prst="rect">
            <a:avLst/>
          </a:prstGeom>
          <a:noFill/>
          <a:ln>
            <a:noFill/>
          </a:ln>
        </p:spPr>
        <p:txBody>
          <a:bodyPr spcFirstLastPara="1" wrap="square" lIns="0" tIns="0" rIns="28575" bIns="0" anchor="t" anchorCtr="0">
            <a:noAutofit/>
          </a:bodyPr>
          <a:lstStyle/>
          <a:p>
            <a:pPr marL="0" marR="0" lvl="0" indent="0" algn="ctr" rtl="0">
              <a:lnSpc>
                <a:spcPct val="100000"/>
              </a:lnSpc>
              <a:spcBef>
                <a:spcPts val="0"/>
              </a:spcBef>
              <a:spcAft>
                <a:spcPts val="0"/>
              </a:spcAft>
              <a:buClr>
                <a:schemeClr val="dk1"/>
              </a:buClr>
              <a:buSzPts val="6000"/>
              <a:buFont typeface="Corbel"/>
              <a:buNone/>
            </a:pPr>
            <a:endParaRPr sz="6000" b="0" i="0" u="none" strike="noStrike" cap="none">
              <a:solidFill>
                <a:schemeClr val="dk1"/>
              </a:solidFill>
              <a:latin typeface="Corbel"/>
              <a:ea typeface="Corbel"/>
              <a:cs typeface="Corbel"/>
              <a:sym typeface="Corbel"/>
            </a:endParaRPr>
          </a:p>
        </p:txBody>
      </p:sp>
      <p:sp>
        <p:nvSpPr>
          <p:cNvPr id="97" name="Google Shape;97;p5"/>
          <p:cNvSpPr/>
          <p:nvPr/>
        </p:nvSpPr>
        <p:spPr>
          <a:xfrm>
            <a:off x="839575" y="1839500"/>
            <a:ext cx="7560600" cy="4955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1" i="0" u="sng" strike="noStrike" cap="none" dirty="0">
              <a:solidFill>
                <a:schemeClr val="dk1"/>
              </a:solidFill>
              <a:latin typeface="Corbel"/>
              <a:ea typeface="Corbel"/>
              <a:cs typeface="Corbel"/>
              <a:sym typeface="Corbel"/>
            </a:endParaRPr>
          </a:p>
          <a:p>
            <a:pPr marL="742950" marR="0" lvl="1" indent="-285750" algn="l" rtl="0">
              <a:lnSpc>
                <a:spcPct val="100000"/>
              </a:lnSpc>
              <a:spcBef>
                <a:spcPts val="0"/>
              </a:spcBef>
              <a:spcAft>
                <a:spcPts val="0"/>
              </a:spcAft>
              <a:buClr>
                <a:schemeClr val="dk1"/>
              </a:buClr>
              <a:buSzPts val="1700"/>
              <a:buFont typeface="Arial"/>
              <a:buChar char="•"/>
            </a:pPr>
            <a:r>
              <a:rPr lang="en-US" sz="1700" b="0" i="0" u="none" strike="noStrike" cap="none" dirty="0">
                <a:solidFill>
                  <a:schemeClr val="dk1"/>
                </a:solidFill>
                <a:latin typeface="Corbel"/>
                <a:ea typeface="Corbel"/>
                <a:cs typeface="Corbel"/>
                <a:sym typeface="Corbel"/>
              </a:rPr>
              <a:t>It’s important to note that students enrolled in the Culinary Arts Program are not only enrolled in a West-MEC program, but they are also college students enrolled in a Certificate of Completion Program at Estrella Mountain Community College.</a:t>
            </a:r>
            <a:endParaRPr sz="1400" b="0" i="0" u="none" strike="noStrike" cap="none" dirty="0">
              <a:solidFill>
                <a:srgbClr val="000000"/>
              </a:solidFill>
              <a:latin typeface="Arial"/>
              <a:ea typeface="Arial"/>
              <a:cs typeface="Arial"/>
              <a:sym typeface="Arial"/>
            </a:endParaRPr>
          </a:p>
          <a:p>
            <a:pPr marL="742950" marR="0" lvl="1" indent="-177800" algn="l" rtl="0">
              <a:lnSpc>
                <a:spcPct val="100000"/>
              </a:lnSpc>
              <a:spcBef>
                <a:spcPts val="0"/>
              </a:spcBef>
              <a:spcAft>
                <a:spcPts val="0"/>
              </a:spcAft>
              <a:buClr>
                <a:schemeClr val="dk1"/>
              </a:buClr>
              <a:buSzPts val="1700"/>
              <a:buFont typeface="Arial"/>
              <a:buNone/>
            </a:pPr>
            <a:endParaRPr sz="1700" b="0" i="0" u="none" strike="noStrike" cap="none" dirty="0">
              <a:solidFill>
                <a:schemeClr val="dk1"/>
              </a:solidFill>
              <a:latin typeface="Corbel"/>
              <a:ea typeface="Corbel"/>
              <a:cs typeface="Corbel"/>
              <a:sym typeface="Corbel"/>
            </a:endParaRPr>
          </a:p>
          <a:p>
            <a:pPr marL="742950" marR="0" lvl="1" indent="-285750" algn="l" rtl="0">
              <a:lnSpc>
                <a:spcPct val="100000"/>
              </a:lnSpc>
              <a:spcBef>
                <a:spcPts val="0"/>
              </a:spcBef>
              <a:spcAft>
                <a:spcPts val="0"/>
              </a:spcAft>
              <a:buClr>
                <a:schemeClr val="dk1"/>
              </a:buClr>
              <a:buSzPts val="1700"/>
              <a:buFont typeface="Arial"/>
              <a:buChar char="•"/>
            </a:pPr>
            <a:r>
              <a:rPr lang="en-US" sz="1700" b="0" i="0" u="none" strike="noStrike" cap="none" dirty="0">
                <a:solidFill>
                  <a:schemeClr val="dk1"/>
                </a:solidFill>
                <a:latin typeface="Corbel"/>
                <a:ea typeface="Corbel"/>
                <a:cs typeface="Corbel"/>
                <a:sym typeface="Corbel"/>
              </a:rPr>
              <a:t>Upon successful completion of the program, students can earn the following college credential that can be used for the job market:</a:t>
            </a:r>
            <a:endParaRPr sz="1400" b="0" i="0" u="none" strike="noStrike" cap="none" dirty="0">
              <a:solidFill>
                <a:srgbClr val="000000"/>
              </a:solidFill>
              <a:latin typeface="Arial"/>
              <a:ea typeface="Arial"/>
              <a:cs typeface="Arial"/>
              <a:sym typeface="Arial"/>
            </a:endParaRPr>
          </a:p>
          <a:p>
            <a:pPr marL="1200150" marR="0" lvl="5" indent="-285750" algn="l" rtl="0">
              <a:lnSpc>
                <a:spcPct val="100000"/>
              </a:lnSpc>
              <a:spcBef>
                <a:spcPts val="0"/>
              </a:spcBef>
              <a:spcAft>
                <a:spcPts val="0"/>
              </a:spcAft>
              <a:buClr>
                <a:schemeClr val="dk1"/>
              </a:buClr>
              <a:buSzPts val="1700"/>
              <a:buFont typeface="Courier New"/>
              <a:buChar char="o"/>
            </a:pPr>
            <a:r>
              <a:rPr lang="en-US" sz="1700" b="0" i="0" u="none" strike="noStrike" cap="none" dirty="0">
                <a:solidFill>
                  <a:schemeClr val="dk1"/>
                </a:solidFill>
                <a:latin typeface="Corbel"/>
                <a:ea typeface="Corbel"/>
                <a:cs typeface="Corbel"/>
                <a:sym typeface="Corbel"/>
              </a:rPr>
              <a:t>Certificate of Completion-Culinary Arts I  </a:t>
            </a:r>
            <a:endParaRPr sz="1400" b="0" i="0" u="none" strike="noStrike" cap="none" dirty="0">
              <a:solidFill>
                <a:srgbClr val="000000"/>
              </a:solidFill>
              <a:latin typeface="Arial"/>
              <a:ea typeface="Arial"/>
              <a:cs typeface="Arial"/>
              <a:sym typeface="Arial"/>
            </a:endParaRPr>
          </a:p>
          <a:p>
            <a:pPr marL="742950" marR="0" lvl="1" indent="-177800" algn="l" rtl="0">
              <a:lnSpc>
                <a:spcPct val="100000"/>
              </a:lnSpc>
              <a:spcBef>
                <a:spcPts val="0"/>
              </a:spcBef>
              <a:spcAft>
                <a:spcPts val="0"/>
              </a:spcAft>
              <a:buClr>
                <a:schemeClr val="dk1"/>
              </a:buClr>
              <a:buSzPts val="1700"/>
              <a:buFont typeface="Arial"/>
              <a:buNone/>
            </a:pPr>
            <a:endParaRPr sz="1700" b="0" i="0" u="none" strike="noStrike" cap="none" dirty="0">
              <a:solidFill>
                <a:schemeClr val="dk1"/>
              </a:solidFill>
              <a:latin typeface="Corbel"/>
              <a:ea typeface="Corbel"/>
              <a:cs typeface="Corbel"/>
              <a:sym typeface="Corbel"/>
            </a:endParaRPr>
          </a:p>
          <a:p>
            <a:pPr marL="742950" marR="0" lvl="1" indent="-285750" algn="l" rtl="0">
              <a:lnSpc>
                <a:spcPct val="100000"/>
              </a:lnSpc>
              <a:spcBef>
                <a:spcPts val="0"/>
              </a:spcBef>
              <a:spcAft>
                <a:spcPts val="0"/>
              </a:spcAft>
              <a:buClr>
                <a:schemeClr val="dk1"/>
              </a:buClr>
              <a:buSzPts val="1700"/>
              <a:buFont typeface="Arial"/>
              <a:buChar char="•"/>
            </a:pPr>
            <a:r>
              <a:rPr lang="en-US" sz="1700" b="0" i="0" u="none" strike="noStrike" cap="none" dirty="0">
                <a:solidFill>
                  <a:schemeClr val="dk1"/>
                </a:solidFill>
                <a:latin typeface="Corbel"/>
                <a:ea typeface="Corbel"/>
                <a:cs typeface="Corbel"/>
                <a:sym typeface="Corbel"/>
              </a:rPr>
              <a:t>To earn the Certificate of Completion-Culinary Arts I, students must achieve a grade of C or better in all of their Culinary college classes.  This certificate also has several transfer options for students to continue their Culinary education.</a:t>
            </a:r>
            <a:endParaRPr sz="1400" b="0" i="0" u="none" strike="noStrike" cap="none" dirty="0">
              <a:solidFill>
                <a:srgbClr val="000000"/>
              </a:solidFill>
              <a:latin typeface="Arial"/>
              <a:ea typeface="Arial"/>
              <a:cs typeface="Arial"/>
              <a:sym typeface="Arial"/>
            </a:endParaRPr>
          </a:p>
          <a:p>
            <a:pPr marL="742950" marR="0" lvl="1" indent="-177800" algn="l" rtl="0">
              <a:lnSpc>
                <a:spcPct val="100000"/>
              </a:lnSpc>
              <a:spcBef>
                <a:spcPts val="0"/>
              </a:spcBef>
              <a:spcAft>
                <a:spcPts val="0"/>
              </a:spcAft>
              <a:buClr>
                <a:schemeClr val="dk1"/>
              </a:buClr>
              <a:buSzPts val="1700"/>
              <a:buFont typeface="Arial"/>
              <a:buNone/>
            </a:pPr>
            <a:endParaRPr sz="1700" b="0" i="0" u="none" strike="noStrike" cap="none" dirty="0">
              <a:solidFill>
                <a:schemeClr val="dk1"/>
              </a:solidFill>
              <a:latin typeface="Corbel"/>
              <a:ea typeface="Corbel"/>
              <a:cs typeface="Corbel"/>
              <a:sym typeface="Corbel"/>
            </a:endParaRPr>
          </a:p>
          <a:p>
            <a:pPr marL="742950" marR="0" lvl="1"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a:p>
            <a:pPr marL="742950" marR="0" lvl="1"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orbel"/>
              <a:ea typeface="Corbel"/>
              <a:cs typeface="Corbel"/>
              <a:sym typeface="Corbe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rbel"/>
              <a:ea typeface="Corbel"/>
              <a:cs typeface="Corbel"/>
              <a:sym typeface="Corbel"/>
            </a:endParaRPr>
          </a:p>
        </p:txBody>
      </p:sp>
      <p:pic>
        <p:nvPicPr>
          <p:cNvPr id="98" name="Google Shape;98;p5" descr="IMG_0777.JPG"/>
          <p:cNvPicPr preferRelativeResize="0"/>
          <p:nvPr/>
        </p:nvPicPr>
        <p:blipFill rotWithShape="1">
          <a:blip r:embed="rId4">
            <a:alphaModFix/>
          </a:blip>
          <a:srcRect/>
          <a:stretch/>
        </p:blipFill>
        <p:spPr>
          <a:xfrm>
            <a:off x="1243125" y="397300"/>
            <a:ext cx="2298400" cy="1723800"/>
          </a:xfrm>
          <a:prstGeom prst="rect">
            <a:avLst/>
          </a:prstGeom>
          <a:noFill/>
          <a:ln>
            <a:noFill/>
          </a:ln>
        </p:spPr>
      </p:pic>
      <p:sp>
        <p:nvSpPr>
          <p:cNvPr id="99" name="Google Shape;99;p5"/>
          <p:cNvSpPr txBox="1"/>
          <p:nvPr/>
        </p:nvSpPr>
        <p:spPr>
          <a:xfrm>
            <a:off x="2494050" y="397300"/>
            <a:ext cx="6297900" cy="1723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dirty="0">
                <a:solidFill>
                  <a:schemeClr val="dk1"/>
                </a:solidFill>
                <a:latin typeface="Corbel"/>
                <a:ea typeface="Corbel"/>
                <a:cs typeface="Corbel"/>
                <a:sym typeface="Corbel"/>
              </a:rPr>
              <a:t>COLLEGE CREDENTIAL</a:t>
            </a:r>
            <a:endParaRPr sz="5000" b="0" i="0" u="none" strike="noStrike" cap="none" dirty="0">
              <a:solidFill>
                <a:schemeClr val="dk1"/>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5" name="Google Shape;105;p6"/>
          <p:cNvSpPr txBox="1">
            <a:spLocks noGrp="1"/>
          </p:cNvSpPr>
          <p:nvPr>
            <p:ph type="title"/>
          </p:nvPr>
        </p:nvSpPr>
        <p:spPr>
          <a:xfrm>
            <a:off x="628650" y="470120"/>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dirty="0"/>
              <a:t>Transfer within EMCC and University Options</a:t>
            </a:r>
            <a:endParaRPr dirty="0"/>
          </a:p>
        </p:txBody>
      </p:sp>
      <p:sp>
        <p:nvSpPr>
          <p:cNvPr id="106" name="Google Shape;106;p6"/>
          <p:cNvSpPr txBox="1"/>
          <p:nvPr/>
        </p:nvSpPr>
        <p:spPr>
          <a:xfrm>
            <a:off x="565265" y="1945639"/>
            <a:ext cx="8197734" cy="4062603"/>
          </a:xfrm>
          <a:prstGeom prst="rect">
            <a:avLst/>
          </a:prstGeom>
          <a:noFill/>
          <a:ln>
            <a:noFill/>
          </a:ln>
        </p:spPr>
        <p:txBody>
          <a:bodyPr spcFirstLastPara="1" wrap="square" lIns="91425" tIns="45700" rIns="91425" bIns="45700" anchor="t" anchorCtr="0">
            <a:normAutofit lnSpcReduction="10000"/>
          </a:bodyPr>
          <a:lstStyle/>
          <a:p>
            <a:pPr marL="457200" marR="0" lvl="0" indent="-273050" algn="l" rtl="0">
              <a:lnSpc>
                <a:spcPct val="90000"/>
              </a:lnSpc>
              <a:spcBef>
                <a:spcPts val="0"/>
              </a:spcBef>
              <a:spcAft>
                <a:spcPts val="0"/>
              </a:spcAft>
              <a:buClr>
                <a:schemeClr val="dk1"/>
              </a:buClr>
              <a:buSzPts val="700"/>
              <a:buFont typeface="Arial"/>
              <a:buChar char="⚫"/>
            </a:pPr>
            <a:r>
              <a:rPr lang="en-US" sz="2400" b="0" i="0" u="none" strike="noStrike" cap="none" dirty="0">
                <a:solidFill>
                  <a:schemeClr val="dk1"/>
                </a:solidFill>
                <a:latin typeface="Arial"/>
                <a:ea typeface="Arial"/>
                <a:cs typeface="Arial"/>
                <a:sym typeface="Arial"/>
              </a:rPr>
              <a:t>Certificate in Culinary Arts I will transfer into the Culinary Arts II Certificate (EMCC)</a:t>
            </a:r>
            <a:endParaRPr sz="1400" b="0" i="0" u="none" strike="noStrike" cap="none" dirty="0">
              <a:solidFill>
                <a:srgbClr val="000000"/>
              </a:solidFill>
              <a:latin typeface="Arial"/>
              <a:ea typeface="Arial"/>
              <a:cs typeface="Arial"/>
              <a:sym typeface="Arial"/>
            </a:endParaRPr>
          </a:p>
          <a:p>
            <a:pPr marL="365760" marR="0" lvl="0" indent="-175514" algn="l" rtl="0">
              <a:lnSpc>
                <a:spcPct val="90000"/>
              </a:lnSpc>
              <a:spcBef>
                <a:spcPts val="1000"/>
              </a:spcBef>
              <a:spcAft>
                <a:spcPts val="0"/>
              </a:spcAft>
              <a:buClr>
                <a:srgbClr val="000000"/>
              </a:buClr>
              <a:buSzPts val="700"/>
              <a:buFont typeface="Noto Sans Symbols"/>
              <a:buChar char="⚫"/>
            </a:pPr>
            <a:r>
              <a:rPr lang="en-US" sz="2400" b="0" i="0" u="none" strike="noStrike" cap="none" dirty="0">
                <a:solidFill>
                  <a:schemeClr val="dk1"/>
                </a:solidFill>
                <a:latin typeface="Arial"/>
                <a:ea typeface="Arial"/>
                <a:cs typeface="Arial"/>
                <a:sym typeface="Arial"/>
              </a:rPr>
              <a:t>Culinary Arts II will transfer into the A.A.S Degree in Culinary Arts (EMCC)</a:t>
            </a:r>
            <a:endParaRPr sz="1400" b="0" i="0" u="none" strike="noStrike" cap="none" dirty="0">
              <a:solidFill>
                <a:srgbClr val="000000"/>
              </a:solidFill>
              <a:latin typeface="Arial"/>
              <a:ea typeface="Arial"/>
              <a:cs typeface="Arial"/>
              <a:sym typeface="Arial"/>
            </a:endParaRPr>
          </a:p>
          <a:p>
            <a:pPr marL="365760" marR="0" lvl="0" indent="-175514" algn="l" rtl="0">
              <a:lnSpc>
                <a:spcPct val="90000"/>
              </a:lnSpc>
              <a:spcBef>
                <a:spcPts val="1000"/>
              </a:spcBef>
              <a:spcAft>
                <a:spcPts val="0"/>
              </a:spcAft>
              <a:buClr>
                <a:srgbClr val="000000"/>
              </a:buClr>
              <a:buSzPts val="700"/>
              <a:buFont typeface="Noto Sans Symbols"/>
              <a:buChar char="⚫"/>
            </a:pPr>
            <a:r>
              <a:rPr lang="en-US" sz="2400" b="0" i="0" u="none" strike="noStrike" cap="none" dirty="0">
                <a:solidFill>
                  <a:schemeClr val="dk1"/>
                </a:solidFill>
                <a:latin typeface="Arial"/>
                <a:ea typeface="Arial"/>
                <a:cs typeface="Arial"/>
                <a:sym typeface="Arial"/>
              </a:rPr>
              <a:t>The A.A.S. Degree in Culinary Arts at EMCC will transfer at varying levels into the following Bachelor Degree programs:</a:t>
            </a:r>
            <a:endParaRPr sz="1400" b="0" i="0" u="none" strike="noStrike" cap="none" dirty="0">
              <a:solidFill>
                <a:srgbClr val="000000"/>
              </a:solidFill>
              <a:latin typeface="Arial"/>
              <a:ea typeface="Arial"/>
              <a:cs typeface="Arial"/>
              <a:sym typeface="Arial"/>
            </a:endParaRPr>
          </a:p>
          <a:p>
            <a:pPr marL="745236" marR="0" lvl="1" indent="-342900" algn="l" rtl="0">
              <a:lnSpc>
                <a:spcPct val="90000"/>
              </a:lnSpc>
              <a:spcBef>
                <a:spcPts val="500"/>
              </a:spcBef>
              <a:spcAft>
                <a:spcPts val="0"/>
              </a:spcAft>
              <a:buClr>
                <a:srgbClr val="000000"/>
              </a:buClr>
              <a:buSzPts val="2000"/>
              <a:buFont typeface="Courier New"/>
              <a:buChar char="o"/>
            </a:pPr>
            <a:r>
              <a:rPr lang="en-US" sz="2000" b="0" i="0" u="none" strike="noStrike" cap="none" dirty="0">
                <a:solidFill>
                  <a:schemeClr val="dk1"/>
                </a:solidFill>
                <a:latin typeface="Arial"/>
                <a:ea typeface="Arial"/>
                <a:cs typeface="Arial"/>
                <a:sym typeface="Arial"/>
              </a:rPr>
              <a:t>Bachelor of Hotel and Restaurant Management, </a:t>
            </a:r>
            <a:r>
              <a:rPr lang="en-US" sz="2400" b="1" i="0" u="none" strike="noStrike" cap="none" dirty="0">
                <a:solidFill>
                  <a:srgbClr val="0070C0"/>
                </a:solidFill>
                <a:latin typeface="Arial"/>
                <a:ea typeface="Arial"/>
                <a:cs typeface="Arial"/>
                <a:sym typeface="Arial"/>
              </a:rPr>
              <a:t>NAU</a:t>
            </a:r>
            <a:endParaRPr sz="1400" b="0" i="0" u="none" strike="noStrike" cap="none" dirty="0">
              <a:solidFill>
                <a:srgbClr val="000000"/>
              </a:solidFill>
              <a:latin typeface="Arial"/>
              <a:ea typeface="Arial"/>
              <a:cs typeface="Arial"/>
              <a:sym typeface="Arial"/>
            </a:endParaRPr>
          </a:p>
          <a:p>
            <a:pPr marL="745236" marR="0" lvl="1" indent="-342900" algn="l" rtl="0">
              <a:lnSpc>
                <a:spcPct val="90000"/>
              </a:lnSpc>
              <a:spcBef>
                <a:spcPts val="500"/>
              </a:spcBef>
              <a:spcAft>
                <a:spcPts val="0"/>
              </a:spcAft>
              <a:buClr>
                <a:srgbClr val="000000"/>
              </a:buClr>
              <a:buSzPts val="2000"/>
              <a:buFont typeface="Courier New"/>
              <a:buChar char="o"/>
            </a:pPr>
            <a:r>
              <a:rPr lang="en-US" sz="2000" b="0" i="0" u="none" strike="noStrike" cap="none" dirty="0">
                <a:solidFill>
                  <a:schemeClr val="dk1"/>
                </a:solidFill>
                <a:latin typeface="Arial"/>
                <a:ea typeface="Arial"/>
                <a:cs typeface="Arial"/>
                <a:sym typeface="Arial"/>
              </a:rPr>
              <a:t>BIS-Hospitality Leadership, </a:t>
            </a:r>
            <a:r>
              <a:rPr lang="en-US" sz="2400" b="1" i="0" u="none" strike="noStrike" cap="none" dirty="0">
                <a:solidFill>
                  <a:srgbClr val="0070C0"/>
                </a:solidFill>
                <a:latin typeface="Arial"/>
                <a:ea typeface="Arial"/>
                <a:cs typeface="Arial"/>
                <a:sym typeface="Arial"/>
              </a:rPr>
              <a:t>NAU</a:t>
            </a:r>
            <a:endParaRPr sz="1400" b="0" i="0" u="none" strike="noStrike" cap="none" dirty="0">
              <a:solidFill>
                <a:srgbClr val="000000"/>
              </a:solidFill>
              <a:latin typeface="Arial"/>
              <a:ea typeface="Arial"/>
              <a:cs typeface="Arial"/>
              <a:sym typeface="Arial"/>
            </a:endParaRPr>
          </a:p>
          <a:p>
            <a:pPr marL="745236" marR="0" lvl="1" indent="-342900" algn="l" rtl="0">
              <a:lnSpc>
                <a:spcPct val="90000"/>
              </a:lnSpc>
              <a:spcBef>
                <a:spcPts val="500"/>
              </a:spcBef>
              <a:spcAft>
                <a:spcPts val="0"/>
              </a:spcAft>
              <a:buClr>
                <a:srgbClr val="000000"/>
              </a:buClr>
              <a:buSzPts val="2000"/>
              <a:buFont typeface="Courier New"/>
              <a:buChar char="o"/>
            </a:pPr>
            <a:r>
              <a:rPr lang="en-US" sz="2000" b="0" i="0" u="none" strike="noStrike" cap="none" dirty="0">
                <a:solidFill>
                  <a:schemeClr val="dk1"/>
                </a:solidFill>
                <a:latin typeface="Arial"/>
                <a:ea typeface="Arial"/>
                <a:cs typeface="Arial"/>
                <a:sym typeface="Arial"/>
              </a:rPr>
              <a:t>Bachelor of Applied Science, Foodservice Management, </a:t>
            </a:r>
            <a:r>
              <a:rPr lang="en-US" sz="2400" b="1" i="0" u="none" strike="noStrike" cap="none" dirty="0">
                <a:solidFill>
                  <a:srgbClr val="FF0000"/>
                </a:solidFill>
                <a:latin typeface="Arial"/>
                <a:ea typeface="Arial"/>
                <a:cs typeface="Arial"/>
                <a:sym typeface="Arial"/>
              </a:rPr>
              <a:t>ASU</a:t>
            </a:r>
            <a:r>
              <a:rPr lang="en-US" sz="20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745236" marR="0" lvl="1" indent="-342900" algn="l" rtl="0">
              <a:lnSpc>
                <a:spcPct val="90000"/>
              </a:lnSpc>
              <a:spcBef>
                <a:spcPts val="500"/>
              </a:spcBef>
              <a:spcAft>
                <a:spcPts val="0"/>
              </a:spcAft>
              <a:buClr>
                <a:srgbClr val="000000"/>
              </a:buClr>
              <a:buSzPts val="2000"/>
              <a:buFont typeface="Courier New"/>
              <a:buChar char="o"/>
            </a:pPr>
            <a:r>
              <a:rPr lang="en-US" sz="2000" b="0" i="0" u="none" strike="noStrike" cap="none" dirty="0">
                <a:solidFill>
                  <a:schemeClr val="dk1"/>
                </a:solidFill>
                <a:latin typeface="Arial"/>
                <a:ea typeface="Arial"/>
                <a:cs typeface="Arial"/>
                <a:sym typeface="Arial"/>
              </a:rPr>
              <a:t>Bachelor of Hospitality Management, </a:t>
            </a:r>
            <a:r>
              <a:rPr lang="en-US" sz="2400" b="1" i="0" u="none" strike="noStrike" cap="none" dirty="0">
                <a:solidFill>
                  <a:srgbClr val="7030A0"/>
                </a:solidFill>
                <a:latin typeface="Arial"/>
                <a:ea typeface="Arial"/>
                <a:cs typeface="Arial"/>
                <a:sym typeface="Arial"/>
              </a:rPr>
              <a:t>GCU</a:t>
            </a:r>
            <a:r>
              <a:rPr lang="en-US" sz="2400" b="0" i="0" u="none" strike="noStrike" cap="none" dirty="0">
                <a:solidFill>
                  <a:srgbClr val="0070C0"/>
                </a:solidFill>
                <a:latin typeface="Arial"/>
                <a:ea typeface="Arial"/>
                <a:cs typeface="Arial"/>
                <a:sym typeface="Arial"/>
              </a:rPr>
              <a:t>	</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g143359dce9b_0_40"/>
          <p:cNvSpPr/>
          <p:nvPr/>
        </p:nvSpPr>
        <p:spPr>
          <a:xfrm>
            <a:off x="337050" y="263850"/>
            <a:ext cx="937800" cy="1304100"/>
          </a:xfrm>
          <a:prstGeom prst="halfFrame">
            <a:avLst>
              <a:gd name="adj1" fmla="val 33333"/>
              <a:gd name="adj2" fmla="val 33333"/>
            </a:avLst>
          </a:prstGeom>
          <a:solidFill>
            <a:srgbClr val="FF7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143359dce9b_0_40"/>
          <p:cNvSpPr/>
          <p:nvPr/>
        </p:nvSpPr>
        <p:spPr>
          <a:xfrm flipH="1">
            <a:off x="7931325" y="263850"/>
            <a:ext cx="937800" cy="1304100"/>
          </a:xfrm>
          <a:prstGeom prst="halfFrame">
            <a:avLst>
              <a:gd name="adj1" fmla="val 33333"/>
              <a:gd name="adj2" fmla="val 33333"/>
            </a:avLst>
          </a:prstGeom>
          <a:solidFill>
            <a:srgbClr val="0B539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143359dce9b_0_40"/>
          <p:cNvSpPr txBox="1"/>
          <p:nvPr/>
        </p:nvSpPr>
        <p:spPr>
          <a:xfrm>
            <a:off x="337050" y="503775"/>
            <a:ext cx="8532000" cy="1704600"/>
          </a:xfrm>
          <a:prstGeom prst="rect">
            <a:avLst/>
          </a:prstGeom>
          <a:noFill/>
          <a:ln>
            <a:noFill/>
          </a:ln>
        </p:spPr>
        <p:txBody>
          <a:bodyPr spcFirstLastPara="1" wrap="square" lIns="91425" tIns="91425" rIns="91425" bIns="91425" anchor="t" anchorCtr="0">
            <a:noAutofit/>
          </a:bodyPr>
          <a:lstStyle/>
          <a:p>
            <a:pPr marL="25400" marR="0" lvl="0" indent="0" algn="ctr" rtl="0">
              <a:lnSpc>
                <a:spcPct val="100000"/>
              </a:lnSpc>
              <a:spcBef>
                <a:spcPts val="0"/>
              </a:spcBef>
              <a:spcAft>
                <a:spcPts val="0"/>
              </a:spcAft>
              <a:buClr>
                <a:srgbClr val="000000"/>
              </a:buClr>
              <a:buSzPts val="5400"/>
              <a:buFont typeface="Arial"/>
              <a:buNone/>
            </a:pPr>
            <a:r>
              <a:rPr lang="en-US" sz="5000" b="0" i="0" u="none" strike="noStrike" cap="none" dirty="0">
                <a:solidFill>
                  <a:srgbClr val="000000"/>
                </a:solidFill>
                <a:latin typeface="Arial"/>
                <a:ea typeface="Arial"/>
                <a:cs typeface="Arial"/>
                <a:sym typeface="Arial"/>
              </a:rPr>
              <a:t>POST-SECONDARY PATHWAYS</a:t>
            </a:r>
            <a:endParaRPr sz="5000" b="0" i="0" u="none" strike="noStrike" cap="none" dirty="0">
              <a:solidFill>
                <a:srgbClr val="000000"/>
              </a:solidFill>
              <a:latin typeface="Arial"/>
              <a:ea typeface="Arial"/>
              <a:cs typeface="Arial"/>
              <a:sym typeface="Arial"/>
            </a:endParaRPr>
          </a:p>
        </p:txBody>
      </p:sp>
      <p:sp>
        <p:nvSpPr>
          <p:cNvPr id="114" name="Google Shape;114;g143359dce9b_0_40"/>
          <p:cNvSpPr txBox="1"/>
          <p:nvPr/>
        </p:nvSpPr>
        <p:spPr>
          <a:xfrm>
            <a:off x="337050" y="2294200"/>
            <a:ext cx="8532000" cy="407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 </a:t>
            </a:r>
            <a:r>
              <a:rPr lang="en-US" sz="2700" b="0" i="0" u="none" strike="noStrike" cap="none" dirty="0">
                <a:solidFill>
                  <a:srgbClr val="000000"/>
                </a:solidFill>
                <a:latin typeface="Arial"/>
                <a:ea typeface="Arial"/>
                <a:cs typeface="Arial"/>
                <a:sym typeface="Arial"/>
              </a:rPr>
              <a:t>Students earn </a:t>
            </a:r>
            <a:r>
              <a:rPr lang="en-US" sz="2700" b="0" i="0" u="none" strike="noStrike" cap="none" dirty="0">
                <a:solidFill>
                  <a:srgbClr val="000000"/>
                </a:solidFill>
                <a:highlight>
                  <a:schemeClr val="lt1"/>
                </a:highlight>
                <a:latin typeface="Arial"/>
                <a:ea typeface="Arial"/>
                <a:cs typeface="Arial"/>
                <a:sym typeface="Arial"/>
              </a:rPr>
              <a:t>1</a:t>
            </a:r>
            <a:r>
              <a:rPr lang="en-US" sz="2700" dirty="0">
                <a:highlight>
                  <a:schemeClr val="lt1"/>
                </a:highlight>
              </a:rPr>
              <a:t>7</a:t>
            </a:r>
            <a:r>
              <a:rPr lang="en-US" sz="2700" b="0" i="0" u="none" strike="noStrike" cap="none" dirty="0">
                <a:solidFill>
                  <a:srgbClr val="000000"/>
                </a:solidFill>
                <a:latin typeface="Arial"/>
                <a:ea typeface="Arial"/>
                <a:cs typeface="Arial"/>
                <a:sym typeface="Arial"/>
              </a:rPr>
              <a:t> college credits </a:t>
            </a:r>
            <a:endParaRPr sz="27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7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700" b="0" i="0" u="none" strike="noStrike" cap="none" dirty="0">
                <a:solidFill>
                  <a:srgbClr val="000000"/>
                </a:solidFill>
                <a:latin typeface="Arial"/>
                <a:ea typeface="Arial"/>
                <a:cs typeface="Arial"/>
                <a:sym typeface="Arial"/>
              </a:rPr>
              <a:t>College credits transfer seamlessly into AA and Bachelor degrees</a:t>
            </a:r>
            <a:endParaRPr sz="27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7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700" b="0" i="0" u="none" strike="noStrike" cap="none" dirty="0">
                <a:solidFill>
                  <a:srgbClr val="000000"/>
                </a:solidFill>
                <a:latin typeface="Arial"/>
                <a:ea typeface="Arial"/>
                <a:cs typeface="Arial"/>
                <a:sym typeface="Arial"/>
              </a:rPr>
              <a:t>Information maintained on the West-MEC website.</a:t>
            </a:r>
            <a:endParaRPr sz="27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7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700" b="0" i="0" u="none" strike="noStrike" cap="none" dirty="0">
                <a:solidFill>
                  <a:srgbClr val="000000"/>
                </a:solidFill>
                <a:latin typeface="Arial"/>
                <a:ea typeface="Arial"/>
                <a:cs typeface="Arial"/>
                <a:sym typeface="Arial"/>
              </a:rPr>
              <a:t>Check out our 90-30 pathway with NAU!</a:t>
            </a:r>
            <a:endParaRPr sz="27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0" name="Google Shape;130;p7"/>
          <p:cNvSpPr/>
          <p:nvPr/>
        </p:nvSpPr>
        <p:spPr>
          <a:xfrm>
            <a:off x="600225" y="1592636"/>
            <a:ext cx="8268900" cy="2325600"/>
          </a:xfrm>
          <a:prstGeom prst="rect">
            <a:avLst/>
          </a:prstGeom>
          <a:noFill/>
          <a:ln>
            <a:noFill/>
          </a:ln>
        </p:spPr>
        <p:txBody>
          <a:bodyPr spcFirstLastPara="1" wrap="square" lIns="0" tIns="0" rIns="28575" bIns="0" anchor="t" anchorCtr="0">
            <a:noAutofit/>
          </a:bodyPr>
          <a:lstStyle/>
          <a:p>
            <a:pPr marL="0" marR="0" lvl="0" indent="0" algn="ctr" rtl="0">
              <a:lnSpc>
                <a:spcPct val="100000"/>
              </a:lnSpc>
              <a:spcBef>
                <a:spcPts val="0"/>
              </a:spcBef>
              <a:spcAft>
                <a:spcPts val="0"/>
              </a:spcAft>
              <a:buClr>
                <a:schemeClr val="dk1"/>
              </a:buClr>
              <a:buSzPts val="6000"/>
              <a:buFont typeface="Corbel"/>
              <a:buNone/>
            </a:pPr>
            <a:endParaRPr sz="6000" b="0" i="0" u="none" strike="noStrike" cap="none">
              <a:solidFill>
                <a:schemeClr val="dk1"/>
              </a:solidFill>
              <a:latin typeface="Corbel"/>
              <a:ea typeface="Corbel"/>
              <a:cs typeface="Corbel"/>
              <a:sym typeface="Corbel"/>
            </a:endParaRPr>
          </a:p>
        </p:txBody>
      </p:sp>
      <p:sp>
        <p:nvSpPr>
          <p:cNvPr id="131" name="Google Shape;131;p7"/>
          <p:cNvSpPr/>
          <p:nvPr/>
        </p:nvSpPr>
        <p:spPr>
          <a:xfrm>
            <a:off x="842356" y="1090477"/>
            <a:ext cx="8026794" cy="5262939"/>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dirty="0">
                <a:solidFill>
                  <a:schemeClr val="dk1"/>
                </a:solidFill>
                <a:latin typeface="Corbel"/>
                <a:ea typeface="Corbel"/>
                <a:cs typeface="Corbel"/>
                <a:sym typeface="Corbel"/>
              </a:rPr>
              <a:t>Education</a:t>
            </a:r>
            <a:r>
              <a:rPr lang="en-US" sz="1600" b="1" i="0" u="none" strike="noStrike" cap="none" dirty="0">
                <a:solidFill>
                  <a:schemeClr val="dk1"/>
                </a:solidFill>
                <a:latin typeface="Corbel"/>
                <a:ea typeface="Corbel"/>
                <a:cs typeface="Corbel"/>
                <a:sym typeface="Corbe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M.A. Ed, Career Technical Education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Arial"/>
                <a:ea typeface="Arial"/>
                <a:cs typeface="Arial"/>
                <a:sym typeface="Arial"/>
              </a:rPr>
              <a:t>Northern Arizona University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1"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B.S. Hotel and Restaurant Management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Arial"/>
                <a:ea typeface="Arial"/>
                <a:cs typeface="Arial"/>
                <a:sym typeface="Arial"/>
              </a:rPr>
              <a:t>Northern Arizona University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1" u="none"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dirty="0">
                <a:solidFill>
                  <a:schemeClr val="dk1"/>
                </a:solidFill>
                <a:latin typeface="Corbel"/>
                <a:ea typeface="Corbel"/>
                <a:cs typeface="Corbel"/>
                <a:sym typeface="Corbel"/>
              </a:rPr>
              <a:t>Biography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Chef </a:t>
            </a:r>
            <a:r>
              <a:rPr lang="en-US" sz="1400" b="0" i="0" u="none" strike="noStrike" cap="none" dirty="0" err="1">
                <a:solidFill>
                  <a:srgbClr val="000000"/>
                </a:solidFill>
                <a:latin typeface="Arial"/>
                <a:ea typeface="Arial"/>
                <a:cs typeface="Arial"/>
                <a:sym typeface="Arial"/>
              </a:rPr>
              <a:t>Kalfus</a:t>
            </a:r>
            <a:r>
              <a:rPr lang="en-US" sz="1400" b="0" i="0" u="none" strike="noStrike" cap="none" dirty="0">
                <a:solidFill>
                  <a:srgbClr val="000000"/>
                </a:solidFill>
                <a:latin typeface="Arial"/>
                <a:ea typeface="Arial"/>
                <a:cs typeface="Arial"/>
                <a:sym typeface="Arial"/>
              </a:rPr>
              <a:t>' experience in the hospitality field spans over 30 years.  His industry experience includes work with Marriott Properties (Fairfield Inn and Camelback Inn), as well holding the positions of Kitchen Manager, Dining Room Manager, and General Manager at The Old Spaghetti Factory.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Chef </a:t>
            </a:r>
            <a:r>
              <a:rPr lang="en-US" sz="1400" b="0" i="0" u="none" strike="noStrike" cap="none" dirty="0" err="1">
                <a:solidFill>
                  <a:srgbClr val="000000"/>
                </a:solidFill>
                <a:latin typeface="Arial"/>
                <a:ea typeface="Arial"/>
                <a:cs typeface="Arial"/>
                <a:sym typeface="Arial"/>
              </a:rPr>
              <a:t>Kalfus</a:t>
            </a:r>
            <a:r>
              <a:rPr lang="en-US" sz="1400" b="0" i="0" u="none" strike="noStrike" cap="none" dirty="0">
                <a:solidFill>
                  <a:srgbClr val="000000"/>
                </a:solidFill>
                <a:latin typeface="Arial"/>
                <a:ea typeface="Arial"/>
                <a:cs typeface="Arial"/>
                <a:sym typeface="Arial"/>
              </a:rPr>
              <a:t> has over 20 years of Culinary and Hospitality instructional experience at both the high school and college level, teaching for Tolleson Union High School District, the Maricopa County Community College District System, and Le Cordon Bleu.</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Before joining EMCC, Chef </a:t>
            </a:r>
            <a:r>
              <a:rPr lang="en-US" sz="1400" b="0" i="0" u="none" strike="noStrike" cap="none" dirty="0" err="1">
                <a:solidFill>
                  <a:srgbClr val="000000"/>
                </a:solidFill>
                <a:latin typeface="Arial"/>
                <a:ea typeface="Arial"/>
                <a:cs typeface="Arial"/>
                <a:sym typeface="Arial"/>
              </a:rPr>
              <a:t>Kalfus</a:t>
            </a:r>
            <a:r>
              <a:rPr lang="en-US" sz="1400" b="0" i="0" u="none" strike="noStrike" cap="none" dirty="0">
                <a:solidFill>
                  <a:srgbClr val="000000"/>
                </a:solidFill>
                <a:latin typeface="Arial"/>
                <a:ea typeface="Arial"/>
                <a:cs typeface="Arial"/>
                <a:sym typeface="Arial"/>
              </a:rPr>
              <a:t> was the Culinary, Commercial Baking, and Hospitality Program Director at the East Valley Institute of Technology in Mesa, Arizona. There, he also coached the FCCLA Culinary competition team.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rbel"/>
              <a:ea typeface="Corbel"/>
              <a:cs typeface="Corbel"/>
              <a:sym typeface="Corbel"/>
            </a:endParaRPr>
          </a:p>
        </p:txBody>
      </p:sp>
      <p:sp>
        <p:nvSpPr>
          <p:cNvPr id="132" name="Google Shape;132;p7"/>
          <p:cNvSpPr txBox="1"/>
          <p:nvPr/>
        </p:nvSpPr>
        <p:spPr>
          <a:xfrm>
            <a:off x="1253400" y="453293"/>
            <a:ext cx="4976700" cy="98485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a:solidFill>
                  <a:schemeClr val="dk1"/>
                </a:solidFill>
                <a:latin typeface="Corbel"/>
                <a:ea typeface="Corbel"/>
                <a:cs typeface="Corbel"/>
                <a:sym typeface="Corbel"/>
              </a:rPr>
              <a:t>ABOUT THE INSTRUCTORS –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a:solidFill>
                  <a:schemeClr val="dk1"/>
                </a:solidFill>
                <a:latin typeface="Corbel"/>
                <a:ea typeface="Corbel"/>
                <a:cs typeface="Corbel"/>
                <a:sym typeface="Corbel"/>
              </a:rPr>
              <a:t>JOE KALFUS</a:t>
            </a:r>
            <a:endParaRPr sz="100" b="0" i="0" u="none" strike="noStrike" cap="none" dirty="0">
              <a:solidFill>
                <a:schemeClr val="dk1"/>
              </a:solidFill>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8" name="Google Shape;138;p8"/>
          <p:cNvSpPr/>
          <p:nvPr/>
        </p:nvSpPr>
        <p:spPr>
          <a:xfrm>
            <a:off x="600225" y="1592636"/>
            <a:ext cx="8268900" cy="2325600"/>
          </a:xfrm>
          <a:prstGeom prst="rect">
            <a:avLst/>
          </a:prstGeom>
          <a:noFill/>
          <a:ln>
            <a:noFill/>
          </a:ln>
        </p:spPr>
        <p:txBody>
          <a:bodyPr spcFirstLastPara="1" wrap="square" lIns="0" tIns="0" rIns="28575" bIns="0" anchor="t" anchorCtr="0">
            <a:noAutofit/>
          </a:bodyPr>
          <a:lstStyle/>
          <a:p>
            <a:pPr marL="0" marR="0" lvl="0" indent="0" algn="ctr" rtl="0">
              <a:lnSpc>
                <a:spcPct val="100000"/>
              </a:lnSpc>
              <a:spcBef>
                <a:spcPts val="0"/>
              </a:spcBef>
              <a:spcAft>
                <a:spcPts val="0"/>
              </a:spcAft>
              <a:buClr>
                <a:schemeClr val="dk1"/>
              </a:buClr>
              <a:buSzPts val="6000"/>
              <a:buFont typeface="Corbel"/>
              <a:buNone/>
            </a:pPr>
            <a:endParaRPr sz="6000" b="0" i="0" u="none" strike="noStrike" cap="none">
              <a:solidFill>
                <a:schemeClr val="dk1"/>
              </a:solidFill>
              <a:latin typeface="Corbel"/>
              <a:ea typeface="Corbel"/>
              <a:cs typeface="Corbel"/>
              <a:sym typeface="Corbel"/>
            </a:endParaRPr>
          </a:p>
        </p:txBody>
      </p:sp>
      <p:sp>
        <p:nvSpPr>
          <p:cNvPr id="139" name="Google Shape;139;p8"/>
          <p:cNvSpPr/>
          <p:nvPr/>
        </p:nvSpPr>
        <p:spPr>
          <a:xfrm>
            <a:off x="1253400" y="735800"/>
            <a:ext cx="7615800" cy="60633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dirty="0">
                <a:solidFill>
                  <a:schemeClr val="dk1"/>
                </a:solidFill>
                <a:latin typeface="Corbel"/>
                <a:ea typeface="Corbel"/>
                <a:cs typeface="Corbel"/>
                <a:sym typeface="Corbel"/>
              </a:rPr>
              <a:t>Education</a:t>
            </a:r>
            <a:r>
              <a:rPr lang="en-US" sz="1600" b="1" i="0" u="none" strike="noStrike" cap="none" dirty="0">
                <a:solidFill>
                  <a:schemeClr val="dk1"/>
                </a:solidFill>
                <a:latin typeface="Corbel"/>
                <a:ea typeface="Corbel"/>
                <a:cs typeface="Corbel"/>
                <a:sym typeface="Corbe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err="1">
                <a:solidFill>
                  <a:schemeClr val="dk1"/>
                </a:solidFill>
                <a:latin typeface="Corbel"/>
                <a:ea typeface="Corbel"/>
                <a:cs typeface="Corbel"/>
                <a:sym typeface="Corbel"/>
              </a:rPr>
              <a:t>M.Ed</a:t>
            </a:r>
            <a:r>
              <a:rPr lang="en-US" sz="1600" b="0" i="0" u="none" strike="noStrike" cap="none" dirty="0">
                <a:solidFill>
                  <a:schemeClr val="dk1"/>
                </a:solidFill>
                <a:latin typeface="Corbel"/>
                <a:ea typeface="Corbel"/>
                <a:cs typeface="Corbel"/>
                <a:sym typeface="Corbel"/>
              </a:rPr>
              <a:t> in Educational Leadership</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1" u="none" strike="noStrike" cap="none" dirty="0">
                <a:solidFill>
                  <a:schemeClr val="dk1"/>
                </a:solidFill>
                <a:latin typeface="Corbel"/>
                <a:ea typeface="Corbel"/>
                <a:cs typeface="Corbel"/>
                <a:sym typeface="Corbel"/>
              </a:rPr>
              <a:t>Northern Arizona University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1" u="none"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orbel"/>
                <a:ea typeface="Corbel"/>
                <a:cs typeface="Corbel"/>
                <a:sym typeface="Corbel"/>
              </a:rPr>
              <a:t>Bachelor of Applied Science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1" u="none" strike="noStrike" cap="none" dirty="0">
                <a:solidFill>
                  <a:schemeClr val="dk1"/>
                </a:solidFill>
                <a:latin typeface="Corbel"/>
                <a:ea typeface="Corbel"/>
                <a:cs typeface="Corbel"/>
                <a:sym typeface="Corbel"/>
              </a:rPr>
              <a:t>Arizona State University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1" u="none"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orbel"/>
                <a:ea typeface="Corbel"/>
                <a:cs typeface="Corbel"/>
                <a:sym typeface="Corbel"/>
              </a:rPr>
              <a:t>AAS Culinary Arts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1" u="none" strike="noStrike" cap="none" dirty="0">
                <a:solidFill>
                  <a:schemeClr val="dk1"/>
                </a:solidFill>
                <a:latin typeface="Corbel"/>
                <a:ea typeface="Corbel"/>
                <a:cs typeface="Corbel"/>
                <a:sym typeface="Corbel"/>
              </a:rPr>
              <a:t>White Mountains Community College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1" u="none" strike="noStrike" cap="none" dirty="0">
              <a:solidFill>
                <a:schemeClr val="dk1"/>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dirty="0">
                <a:solidFill>
                  <a:schemeClr val="dk1"/>
                </a:solidFill>
                <a:latin typeface="Corbel"/>
                <a:ea typeface="Corbel"/>
                <a:cs typeface="Corbel"/>
                <a:sym typeface="Corbel"/>
              </a:rPr>
              <a:t>Biography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orbel"/>
                <a:ea typeface="Corbel"/>
                <a:cs typeface="Corbel"/>
                <a:sym typeface="Corbel"/>
              </a:rPr>
              <a:t>Chef Griffiths gained his culinary experience from the kitchens of the Balsams Grand Resort Hotel, Pinehurst Resort and Country Club, The Crowne Plaza Hotel (Nashua), and Legal Sea Foods of Boston. In addition to holding Executive Chef, Chef Garde Manger, and Banquet Chef positions, he brings many years of teaching experience to the students of EMCC.  As an instructor he has coached student teams for the ACF Junior Hot Food Competition, as well as the winning team at the National Collegiate Ice Carving Championships.  Further culinary training was completed at the </a:t>
            </a:r>
            <a:r>
              <a:rPr lang="en-US" sz="1600" b="0" i="0" u="none" strike="noStrike" cap="none" dirty="0" err="1">
                <a:solidFill>
                  <a:schemeClr val="dk1"/>
                </a:solidFill>
                <a:latin typeface="Corbel"/>
                <a:ea typeface="Corbel"/>
                <a:cs typeface="Corbel"/>
                <a:sym typeface="Corbel"/>
              </a:rPr>
              <a:t>Notter</a:t>
            </a:r>
            <a:r>
              <a:rPr lang="en-US" sz="1600" b="0" i="0" u="none" strike="noStrike" cap="none" dirty="0">
                <a:solidFill>
                  <a:schemeClr val="dk1"/>
                </a:solidFill>
                <a:latin typeface="Corbel"/>
                <a:ea typeface="Corbel"/>
                <a:cs typeface="Corbel"/>
                <a:sym typeface="Corbel"/>
              </a:rPr>
              <a:t> School of Pastry Arts, The French Pastry School, and the Institute of Culinary Education-NYC.  He has won several awards for ice sculpture, including fourth place in the single block competition at the 2004 World Ice Art Championships in Fairbanks, Alaska.</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rbel"/>
              <a:ea typeface="Corbel"/>
              <a:cs typeface="Corbel"/>
              <a:sym typeface="Corbel"/>
            </a:endParaRPr>
          </a:p>
        </p:txBody>
      </p:sp>
      <p:pic>
        <p:nvPicPr>
          <p:cNvPr id="140" name="Google Shape;140;p8" descr="https://directory.estrellamountain.edu/sites/default/files/profile/stepi08931.jpg"/>
          <p:cNvPicPr preferRelativeResize="0"/>
          <p:nvPr/>
        </p:nvPicPr>
        <p:blipFill rotWithShape="1">
          <a:blip r:embed="rId4">
            <a:alphaModFix/>
          </a:blip>
          <a:srcRect/>
          <a:stretch/>
        </p:blipFill>
        <p:spPr>
          <a:xfrm>
            <a:off x="6230073" y="685797"/>
            <a:ext cx="2044604" cy="2915078"/>
          </a:xfrm>
          <a:prstGeom prst="rect">
            <a:avLst/>
          </a:prstGeom>
          <a:noFill/>
          <a:ln>
            <a:noFill/>
          </a:ln>
        </p:spPr>
      </p:pic>
      <p:sp>
        <p:nvSpPr>
          <p:cNvPr id="141" name="Google Shape;141;p8"/>
          <p:cNvSpPr txBox="1"/>
          <p:nvPr/>
        </p:nvSpPr>
        <p:spPr>
          <a:xfrm>
            <a:off x="1253400" y="126325"/>
            <a:ext cx="4976700" cy="98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a:solidFill>
                  <a:schemeClr val="dk1"/>
                </a:solidFill>
                <a:latin typeface="Corbel"/>
                <a:ea typeface="Corbel"/>
                <a:cs typeface="Corbel"/>
                <a:sym typeface="Corbel"/>
              </a:rPr>
              <a:t>ABOUT THE INSTRUCTORS - STEVE GRIFFITHS</a:t>
            </a:r>
            <a:endParaRPr sz="100" b="0" i="0" u="none" strike="noStrike" cap="none" dirty="0">
              <a:solidFill>
                <a:schemeClr val="dk1"/>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2579</Words>
  <Application>Microsoft Office PowerPoint</Application>
  <PresentationFormat>On-screen Show (4:3)</PresentationFormat>
  <Paragraphs>353</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Corbel</vt:lpstr>
      <vt:lpstr>Courier New</vt:lpstr>
      <vt:lpstr>Gill Sans</vt:lpstr>
      <vt:lpstr>Noto Sans Symbols</vt:lpstr>
      <vt:lpstr>Simple Light</vt:lpstr>
      <vt:lpstr>PowerPoint Presentation</vt:lpstr>
      <vt:lpstr>PowerPoint Presentation</vt:lpstr>
      <vt:lpstr>PowerPoint Presentation</vt:lpstr>
      <vt:lpstr>PowerPoint Presentation</vt:lpstr>
      <vt:lpstr>PowerPoint Presentation</vt:lpstr>
      <vt:lpstr>Transfer within EMCC and University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MANDATORY DRESS CODE FOR LAB BASED COURSES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Griffiths,Steven C</dc:creator>
  <cp:lastModifiedBy>Speranta Klees</cp:lastModifiedBy>
  <cp:revision>12</cp:revision>
  <cp:lastPrinted>2023-08-01T18:50:52Z</cp:lastPrinted>
  <dcterms:modified xsi:type="dcterms:W3CDTF">2023-08-01T18:51:14Z</dcterms:modified>
</cp:coreProperties>
</file>